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18663f32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18663f32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18663f32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18663f32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18663f32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18663f32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237b9fe2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237b9fe2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0c277a67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0c277a67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pipeline workflow</a:t>
            </a:r>
            <a:endParaRPr/>
          </a:p>
          <a:p>
            <a:pPr indent="0" lvl="0" marL="0" rtl="0" algn="l">
              <a:spcBef>
                <a:spcPts val="0"/>
              </a:spcBef>
              <a:spcAft>
                <a:spcPts val="0"/>
              </a:spcAft>
              <a:buNone/>
            </a:pPr>
            <a:r>
              <a:rPr lang="en"/>
              <a:t>Speech to text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a3809402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a3809402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pipeline workflow</a:t>
            </a:r>
            <a:endParaRPr/>
          </a:p>
          <a:p>
            <a:pPr indent="0" lvl="0" marL="0" rtl="0" algn="l">
              <a:spcBef>
                <a:spcPts val="0"/>
              </a:spcBef>
              <a:spcAft>
                <a:spcPts val="0"/>
              </a:spcAft>
              <a:buNone/>
            </a:pPr>
            <a:r>
              <a:rPr lang="en"/>
              <a:t>Speech to text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a3809402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a3809402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18663f32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18663f32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pipeline workflow</a:t>
            </a:r>
            <a:endParaRPr/>
          </a:p>
          <a:p>
            <a:pPr indent="0" lvl="0" marL="0" rtl="0" algn="l">
              <a:spcBef>
                <a:spcPts val="0"/>
              </a:spcBef>
              <a:spcAft>
                <a:spcPts val="0"/>
              </a:spcAft>
              <a:buNone/>
            </a:pPr>
            <a:r>
              <a:rPr lang="en"/>
              <a:t>Speech to text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18663f32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18663f32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18663f32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18663f32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237b9fe2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237b9fe2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18663f3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18663f3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c770f346d10fca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9c770f346d10fca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a3809402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a3809402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0d8ad07d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0d8ad07d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18663f3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18663f3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18663f32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18663f32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18663f3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18663f3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18663f3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18663f3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18663f32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18663f32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35.png"/><Relationship Id="rId7" Type="http://schemas.openxmlformats.org/officeDocument/2006/relationships/image" Target="../media/image17.png"/><Relationship Id="rId8" Type="http://schemas.openxmlformats.org/officeDocument/2006/relationships/image" Target="../media/image32.png"/></Relationships>
</file>

<file path=ppt/slides/_rels/slide15.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3.png"/><Relationship Id="rId12"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34.png"/><Relationship Id="rId5" Type="http://schemas.openxmlformats.org/officeDocument/2006/relationships/image" Target="../media/image20.png"/><Relationship Id="rId6" Type="http://schemas.openxmlformats.org/officeDocument/2006/relationships/image" Target="../media/image32.png"/><Relationship Id="rId7" Type="http://schemas.openxmlformats.org/officeDocument/2006/relationships/image" Target="../media/image19.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4.jp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80085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Text Extraction Accuracy with Image Preprocessing </a:t>
            </a:r>
            <a:endParaRPr/>
          </a:p>
          <a:p>
            <a:pPr indent="0" lvl="0" marL="0" rtl="0" algn="l">
              <a:spcBef>
                <a:spcPts val="1000"/>
              </a:spcBef>
              <a:spcAft>
                <a:spcPts val="0"/>
              </a:spcAft>
              <a:buNone/>
            </a:pPr>
            <a:r>
              <a:rPr b="0" i="1" lang="en" sz="1300"/>
              <a:t>Under the guidance of </a:t>
            </a:r>
            <a:r>
              <a:rPr i="1" lang="en" sz="1300"/>
              <a:t> </a:t>
            </a:r>
            <a:r>
              <a:rPr lang="en" sz="1300"/>
              <a:t>Dr. T. Sridevi</a:t>
            </a:r>
            <a:endParaRPr sz="1300"/>
          </a:p>
          <a:p>
            <a:pPr indent="0" lvl="0" marL="0" rtl="0" algn="l">
              <a:spcBef>
                <a:spcPts val="0"/>
              </a:spcBef>
              <a:spcAft>
                <a:spcPts val="0"/>
              </a:spcAft>
              <a:buNone/>
            </a:pPr>
            <a:r>
              <a:t/>
            </a:r>
            <a:endParaRPr/>
          </a:p>
        </p:txBody>
      </p:sp>
      <p:sp>
        <p:nvSpPr>
          <p:cNvPr id="136" name="Google Shape;136;p17"/>
          <p:cNvSpPr txBox="1"/>
          <p:nvPr>
            <p:ph idx="1" type="subTitle"/>
          </p:nvPr>
        </p:nvSpPr>
        <p:spPr>
          <a:xfrm>
            <a:off x="7610700" y="4485725"/>
            <a:ext cx="1533300" cy="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BE2102-07</a:t>
            </a:r>
            <a:endParaRPr sz="1200"/>
          </a:p>
          <a:p>
            <a:pPr indent="0" lvl="0" marL="0" rtl="0" algn="l">
              <a:spcBef>
                <a:spcPts val="0"/>
              </a:spcBef>
              <a:spcAft>
                <a:spcPts val="0"/>
              </a:spcAft>
              <a:buNone/>
            </a:pPr>
            <a:r>
              <a:rPr lang="en" sz="1200"/>
              <a:t>1601 18 733 067</a:t>
            </a:r>
            <a:endParaRPr sz="1200"/>
          </a:p>
          <a:p>
            <a:pPr indent="0" lvl="0" marL="0" rtl="0" algn="l">
              <a:spcBef>
                <a:spcPts val="0"/>
              </a:spcBef>
              <a:spcAft>
                <a:spcPts val="0"/>
              </a:spcAft>
              <a:buNone/>
            </a:pPr>
            <a:r>
              <a:rPr lang="en" sz="1200"/>
              <a:t>1601 18 733 081</a:t>
            </a:r>
            <a:endParaRPr sz="1200"/>
          </a:p>
        </p:txBody>
      </p:sp>
      <p:sp>
        <p:nvSpPr>
          <p:cNvPr id="137" name="Google Shape;137;p17"/>
          <p:cNvSpPr/>
          <p:nvPr/>
        </p:nvSpPr>
        <p:spPr>
          <a:xfrm>
            <a:off x="11" y="-5"/>
            <a:ext cx="9144000" cy="51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7"/>
          <p:cNvPicPr preferRelativeResize="0"/>
          <p:nvPr/>
        </p:nvPicPr>
        <p:blipFill>
          <a:blip r:embed="rId3">
            <a:alphaModFix/>
          </a:blip>
          <a:stretch>
            <a:fillRect/>
          </a:stretch>
        </p:blipFill>
        <p:spPr>
          <a:xfrm>
            <a:off x="8082650" y="0"/>
            <a:ext cx="1061350" cy="138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 name="Shape 213"/>
        <p:cNvGrpSpPr/>
        <p:nvPr/>
      </p:nvGrpSpPr>
      <p:grpSpPr>
        <a:xfrm>
          <a:off x="0" y="0"/>
          <a:ext cx="0" cy="0"/>
          <a:chOff x="0" y="0"/>
          <a:chExt cx="0" cy="0"/>
        </a:xfrm>
      </p:grpSpPr>
      <p:sp>
        <p:nvSpPr>
          <p:cNvPr id="214" name="Google Shape;214;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26"/>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Work by M.S. Akopyan, O.V. Belyaeva, T.P. Plechov and D.Y. Turdakov [11] is based on a text extraction pipeline which is used to extract text from varied quality of images obtained from social media</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Their work focused on dividing and preprocessing the input images based on various classes, followed by text recognition using the OCR engine.</a:t>
            </a:r>
            <a:endParaRPr b="0" sz="1600">
              <a:latin typeface="Lato"/>
              <a:ea typeface="Lato"/>
              <a:cs typeface="Lato"/>
              <a:sym typeface="Lato"/>
            </a:endParaRPr>
          </a:p>
        </p:txBody>
      </p:sp>
      <p:sp>
        <p:nvSpPr>
          <p:cNvPr id="216" name="Google Shape;216;p26"/>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Anupriya Shrivastava, Amudha J.Deepa Gupta and Kshitij Sharma [12] in their work have developed a system based on Convolutional Neural Network and Long Short Term Memory. </a:t>
            </a:r>
            <a:endParaRPr b="0" sz="1600">
              <a:latin typeface="Lato"/>
              <a:ea typeface="Lato"/>
              <a:cs typeface="Lato"/>
              <a:sym typeface="Lato"/>
            </a:endParaRPr>
          </a:p>
          <a:p>
            <a:pPr indent="-330200" lvl="0" marL="457200" rtl="0" algn="just">
              <a:spcBef>
                <a:spcPts val="1000"/>
              </a:spcBef>
              <a:spcAft>
                <a:spcPts val="0"/>
              </a:spcAft>
              <a:buSzPts val="1600"/>
              <a:buFont typeface="Lato"/>
              <a:buChar char="●"/>
            </a:pPr>
            <a:r>
              <a:rPr b="0" lang="en" sz="1600">
                <a:latin typeface="Lato"/>
                <a:ea typeface="Lato"/>
                <a:cs typeface="Lato"/>
                <a:sym typeface="Lato"/>
              </a:rPr>
              <a:t>The developed model identifies the texts from images which are horizontal, curved or oriented style.</a:t>
            </a:r>
            <a:endParaRPr b="0" sz="1600">
              <a:latin typeface="Lato"/>
              <a:ea typeface="Lato"/>
              <a:cs typeface="Lato"/>
              <a:sym typeface="Lato"/>
            </a:endParaRPr>
          </a:p>
        </p:txBody>
      </p:sp>
      <p:pic>
        <p:nvPicPr>
          <p:cNvPr id="217" name="Google Shape;217;p26"/>
          <p:cNvPicPr preferRelativeResize="0"/>
          <p:nvPr/>
        </p:nvPicPr>
        <p:blipFill rotWithShape="1">
          <a:blip r:embed="rId3">
            <a:alphaModFix/>
          </a:blip>
          <a:srcRect b="9733" l="0" r="3334" t="4208"/>
          <a:stretch/>
        </p:blipFill>
        <p:spPr>
          <a:xfrm>
            <a:off x="344100" y="689588"/>
            <a:ext cx="2863150" cy="1246125"/>
          </a:xfrm>
          <a:prstGeom prst="rect">
            <a:avLst/>
          </a:prstGeom>
          <a:noFill/>
          <a:ln>
            <a:noFill/>
          </a:ln>
        </p:spPr>
      </p:pic>
      <p:pic>
        <p:nvPicPr>
          <p:cNvPr id="218" name="Google Shape;218;p26"/>
          <p:cNvPicPr preferRelativeResize="0"/>
          <p:nvPr/>
        </p:nvPicPr>
        <p:blipFill>
          <a:blip r:embed="rId4">
            <a:alphaModFix/>
          </a:blip>
          <a:stretch>
            <a:fillRect/>
          </a:stretch>
        </p:blipFill>
        <p:spPr>
          <a:xfrm>
            <a:off x="6066950" y="3158013"/>
            <a:ext cx="2640125" cy="118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 name="Shape 222"/>
        <p:cNvGrpSpPr/>
        <p:nvPr/>
      </p:nvGrpSpPr>
      <p:grpSpPr>
        <a:xfrm>
          <a:off x="0" y="0"/>
          <a:ext cx="0" cy="0"/>
          <a:chOff x="0" y="0"/>
          <a:chExt cx="0" cy="0"/>
        </a:xfrm>
      </p:grpSpPr>
      <p:sp>
        <p:nvSpPr>
          <p:cNvPr id="223" name="Google Shape;223;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27"/>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Brijesh Kumar Y. Panchal, and  Gaurang Chauhan [13] proposed an implementation through an Android Application to extract using Tesseract OCR. Using this Optical Character Recognition (OCR) Technology. </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The Application generates text which is printed on a clean, B/W or colourful background and then can be converted into a computer readable form ASCII.</a:t>
            </a:r>
            <a:endParaRPr b="0" sz="1600">
              <a:latin typeface="Lato"/>
              <a:ea typeface="Lato"/>
              <a:cs typeface="Lato"/>
              <a:sym typeface="Lato"/>
            </a:endParaRPr>
          </a:p>
        </p:txBody>
      </p:sp>
      <p:sp>
        <p:nvSpPr>
          <p:cNvPr id="225" name="Google Shape;225;p27"/>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K. Gaurav, Bhatia P. K. [14], deals with assorted pre-processing techniques used for handwritten recognition which consists of different images starting from a simple handwritten document to complex background and diverse image intensities. </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They concluded that a single preprocessing technique can’t be used to produce an image for accurate results.</a:t>
            </a:r>
            <a:endParaRPr b="0" sz="1600">
              <a:latin typeface="Lato"/>
              <a:ea typeface="Lato"/>
              <a:cs typeface="Lato"/>
              <a:sym typeface="Lato"/>
            </a:endParaRPr>
          </a:p>
        </p:txBody>
      </p:sp>
      <p:pic>
        <p:nvPicPr>
          <p:cNvPr id="226" name="Google Shape;226;p27"/>
          <p:cNvPicPr preferRelativeResize="0"/>
          <p:nvPr/>
        </p:nvPicPr>
        <p:blipFill rotWithShape="1">
          <a:blip r:embed="rId3">
            <a:alphaModFix/>
          </a:blip>
          <a:srcRect b="40280" l="2892" r="4992" t="0"/>
          <a:stretch/>
        </p:blipFill>
        <p:spPr>
          <a:xfrm>
            <a:off x="344100" y="574925"/>
            <a:ext cx="2569901" cy="530042"/>
          </a:xfrm>
          <a:prstGeom prst="rect">
            <a:avLst/>
          </a:prstGeom>
          <a:noFill/>
          <a:ln>
            <a:noFill/>
          </a:ln>
        </p:spPr>
      </p:pic>
      <p:pic>
        <p:nvPicPr>
          <p:cNvPr id="227" name="Google Shape;227;p27"/>
          <p:cNvPicPr preferRelativeResize="0"/>
          <p:nvPr/>
        </p:nvPicPr>
        <p:blipFill rotWithShape="1">
          <a:blip r:embed="rId4">
            <a:alphaModFix/>
          </a:blip>
          <a:srcRect b="8382" l="3039" r="4299" t="0"/>
          <a:stretch/>
        </p:blipFill>
        <p:spPr>
          <a:xfrm>
            <a:off x="344104" y="1169850"/>
            <a:ext cx="2569900" cy="1213250"/>
          </a:xfrm>
          <a:prstGeom prst="rect">
            <a:avLst/>
          </a:prstGeom>
          <a:noFill/>
          <a:ln>
            <a:noFill/>
          </a:ln>
        </p:spPr>
      </p:pic>
      <p:pic>
        <p:nvPicPr>
          <p:cNvPr id="228" name="Google Shape;228;p27"/>
          <p:cNvPicPr preferRelativeResize="0"/>
          <p:nvPr/>
        </p:nvPicPr>
        <p:blipFill>
          <a:blip r:embed="rId5">
            <a:alphaModFix/>
          </a:blip>
          <a:stretch>
            <a:fillRect/>
          </a:stretch>
        </p:blipFill>
        <p:spPr>
          <a:xfrm>
            <a:off x="6114550" y="3053242"/>
            <a:ext cx="2592526" cy="826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sp>
        <p:nvSpPr>
          <p:cNvPr id="233" name="Google Shape;233;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28"/>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Salvador España-Boquera, Maria J. C. B., Jorge G. M. and Francisco Z. M. [15] outlines the hybrid Hidden Markov Model (HMM) is used to conceive the unconstrained offline handwritten texts. </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The main characteristics of the recognition systems is to produce a new way in the form of preprocessing and recognition which are both based on ANNs.</a:t>
            </a:r>
            <a:endParaRPr b="0" sz="1600">
              <a:latin typeface="Lato"/>
              <a:ea typeface="Lato"/>
              <a:cs typeface="Lato"/>
              <a:sym typeface="Lato"/>
            </a:endParaRPr>
          </a:p>
        </p:txBody>
      </p:sp>
      <p:sp>
        <p:nvSpPr>
          <p:cNvPr id="235" name="Google Shape;235;p28"/>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K. Karthick, K.B. Ravindrakumar, R. Francis and S.Ilankannan [16] have discussed the various steps and techniques used for text detection.</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From their study it has been found that best results can be had with reduced computation time and it is possible to segment multilingual characters and enhance the character recognition rate.</a:t>
            </a:r>
            <a:endParaRPr b="0" sz="1600">
              <a:latin typeface="Lato"/>
              <a:ea typeface="Lato"/>
              <a:cs typeface="Lato"/>
              <a:sym typeface="Lato"/>
            </a:endParaRPr>
          </a:p>
        </p:txBody>
      </p:sp>
      <p:pic>
        <p:nvPicPr>
          <p:cNvPr id="236" name="Google Shape;236;p28"/>
          <p:cNvPicPr preferRelativeResize="0"/>
          <p:nvPr/>
        </p:nvPicPr>
        <p:blipFill>
          <a:blip r:embed="rId3">
            <a:alphaModFix/>
          </a:blip>
          <a:stretch>
            <a:fillRect/>
          </a:stretch>
        </p:blipFill>
        <p:spPr>
          <a:xfrm>
            <a:off x="344100" y="625575"/>
            <a:ext cx="2793774" cy="715475"/>
          </a:xfrm>
          <a:prstGeom prst="rect">
            <a:avLst/>
          </a:prstGeom>
          <a:noFill/>
          <a:ln>
            <a:noFill/>
          </a:ln>
        </p:spPr>
      </p:pic>
      <p:pic>
        <p:nvPicPr>
          <p:cNvPr id="237" name="Google Shape;237;p28"/>
          <p:cNvPicPr preferRelativeResize="0"/>
          <p:nvPr/>
        </p:nvPicPr>
        <p:blipFill>
          <a:blip r:embed="rId4">
            <a:alphaModFix/>
          </a:blip>
          <a:stretch>
            <a:fillRect/>
          </a:stretch>
        </p:blipFill>
        <p:spPr>
          <a:xfrm>
            <a:off x="6028101" y="3008701"/>
            <a:ext cx="2678974" cy="550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41" name="Shape 241"/>
        <p:cNvGrpSpPr/>
        <p:nvPr/>
      </p:nvGrpSpPr>
      <p:grpSpPr>
        <a:xfrm>
          <a:off x="0" y="0"/>
          <a:ext cx="0" cy="0"/>
          <a:chOff x="0" y="0"/>
          <a:chExt cx="0" cy="0"/>
        </a:xfrm>
      </p:grpSpPr>
      <p:sp>
        <p:nvSpPr>
          <p:cNvPr id="242" name="Google Shape;242;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29"/>
          <p:cNvSpPr txBox="1"/>
          <p:nvPr/>
        </p:nvSpPr>
        <p:spPr>
          <a:xfrm>
            <a:off x="1384650" y="224850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aleway"/>
                <a:ea typeface="Raleway"/>
                <a:cs typeface="Raleway"/>
                <a:sym typeface="Raleway"/>
              </a:rPr>
              <a:t>Solution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0"/>
          <p:cNvPicPr preferRelativeResize="0"/>
          <p:nvPr/>
        </p:nvPicPr>
        <p:blipFill>
          <a:blip r:embed="rId3">
            <a:alphaModFix/>
          </a:blip>
          <a:stretch>
            <a:fillRect/>
          </a:stretch>
        </p:blipFill>
        <p:spPr>
          <a:xfrm>
            <a:off x="754744" y="1706050"/>
            <a:ext cx="1004700" cy="1004700"/>
          </a:xfrm>
          <a:prstGeom prst="rect">
            <a:avLst/>
          </a:prstGeom>
          <a:noFill/>
          <a:ln>
            <a:noFill/>
          </a:ln>
        </p:spPr>
      </p:pic>
      <p:pic>
        <p:nvPicPr>
          <p:cNvPr id="250" name="Google Shape;250;p30"/>
          <p:cNvPicPr preferRelativeResize="0"/>
          <p:nvPr/>
        </p:nvPicPr>
        <p:blipFill rotWithShape="1">
          <a:blip r:embed="rId4">
            <a:alphaModFix/>
          </a:blip>
          <a:srcRect b="10561" l="0" r="0" t="9724"/>
          <a:stretch/>
        </p:blipFill>
        <p:spPr>
          <a:xfrm>
            <a:off x="2414769" y="1683963"/>
            <a:ext cx="1005840" cy="1005840"/>
          </a:xfrm>
          <a:prstGeom prst="rect">
            <a:avLst/>
          </a:prstGeom>
          <a:noFill/>
          <a:ln>
            <a:noFill/>
          </a:ln>
        </p:spPr>
      </p:pic>
      <p:pic>
        <p:nvPicPr>
          <p:cNvPr id="251" name="Google Shape;251;p30"/>
          <p:cNvPicPr preferRelativeResize="0"/>
          <p:nvPr/>
        </p:nvPicPr>
        <p:blipFill>
          <a:blip r:embed="rId5">
            <a:alphaModFix/>
          </a:blip>
          <a:stretch>
            <a:fillRect/>
          </a:stretch>
        </p:blipFill>
        <p:spPr>
          <a:xfrm>
            <a:off x="2650105" y="1852662"/>
            <a:ext cx="535179" cy="535200"/>
          </a:xfrm>
          <a:prstGeom prst="rect">
            <a:avLst/>
          </a:prstGeom>
          <a:noFill/>
          <a:ln>
            <a:noFill/>
          </a:ln>
        </p:spPr>
      </p:pic>
      <p:pic>
        <p:nvPicPr>
          <p:cNvPr id="252" name="Google Shape;252;p30"/>
          <p:cNvPicPr preferRelativeResize="0"/>
          <p:nvPr/>
        </p:nvPicPr>
        <p:blipFill>
          <a:blip r:embed="rId6">
            <a:alphaModFix/>
          </a:blip>
          <a:stretch>
            <a:fillRect/>
          </a:stretch>
        </p:blipFill>
        <p:spPr>
          <a:xfrm>
            <a:off x="5887256" y="1705425"/>
            <a:ext cx="1005840" cy="1005840"/>
          </a:xfrm>
          <a:prstGeom prst="rect">
            <a:avLst/>
          </a:prstGeom>
          <a:noFill/>
          <a:ln>
            <a:noFill/>
          </a:ln>
        </p:spPr>
      </p:pic>
      <p:pic>
        <p:nvPicPr>
          <p:cNvPr id="253" name="Google Shape;253;p30"/>
          <p:cNvPicPr preferRelativeResize="0"/>
          <p:nvPr/>
        </p:nvPicPr>
        <p:blipFill>
          <a:blip r:embed="rId7">
            <a:alphaModFix/>
          </a:blip>
          <a:stretch>
            <a:fillRect/>
          </a:stretch>
        </p:blipFill>
        <p:spPr>
          <a:xfrm>
            <a:off x="6118744" y="2261537"/>
            <a:ext cx="347600" cy="347600"/>
          </a:xfrm>
          <a:prstGeom prst="rect">
            <a:avLst/>
          </a:prstGeom>
          <a:noFill/>
          <a:ln>
            <a:noFill/>
          </a:ln>
        </p:spPr>
      </p:pic>
      <p:pic>
        <p:nvPicPr>
          <p:cNvPr id="254" name="Google Shape;254;p30"/>
          <p:cNvPicPr preferRelativeResize="0"/>
          <p:nvPr/>
        </p:nvPicPr>
        <p:blipFill>
          <a:blip r:embed="rId8">
            <a:alphaModFix/>
          </a:blip>
          <a:stretch>
            <a:fillRect/>
          </a:stretch>
        </p:blipFill>
        <p:spPr>
          <a:xfrm>
            <a:off x="7455069" y="1705462"/>
            <a:ext cx="1005840" cy="1005840"/>
          </a:xfrm>
          <a:prstGeom prst="rect">
            <a:avLst/>
          </a:prstGeom>
          <a:noFill/>
          <a:ln>
            <a:noFill/>
          </a:ln>
        </p:spPr>
      </p:pic>
      <p:pic>
        <p:nvPicPr>
          <p:cNvPr id="255" name="Google Shape;255;p30"/>
          <p:cNvPicPr preferRelativeResize="0"/>
          <p:nvPr/>
        </p:nvPicPr>
        <p:blipFill rotWithShape="1">
          <a:blip r:embed="rId9">
            <a:alphaModFix/>
          </a:blip>
          <a:srcRect b="12585" l="18060" r="-18060" t="14453"/>
          <a:stretch/>
        </p:blipFill>
        <p:spPr>
          <a:xfrm>
            <a:off x="1826306" y="1951450"/>
            <a:ext cx="596500" cy="513825"/>
          </a:xfrm>
          <a:prstGeom prst="rect">
            <a:avLst/>
          </a:prstGeom>
          <a:noFill/>
          <a:ln>
            <a:noFill/>
          </a:ln>
        </p:spPr>
      </p:pic>
      <p:sp>
        <p:nvSpPr>
          <p:cNvPr id="256" name="Google Shape;256;p30"/>
          <p:cNvSpPr txBox="1"/>
          <p:nvPr/>
        </p:nvSpPr>
        <p:spPr>
          <a:xfrm>
            <a:off x="443356" y="2838162"/>
            <a:ext cx="1627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5"/>
                </a:solidFill>
                <a:latin typeface="Lato"/>
                <a:ea typeface="Lato"/>
                <a:cs typeface="Lato"/>
                <a:sym typeface="Lato"/>
              </a:rPr>
              <a:t>Document </a:t>
            </a:r>
            <a:endParaRPr b="1">
              <a:solidFill>
                <a:schemeClr val="accent5"/>
              </a:solidFill>
              <a:latin typeface="Lato"/>
              <a:ea typeface="Lato"/>
              <a:cs typeface="Lato"/>
              <a:sym typeface="Lato"/>
            </a:endParaRPr>
          </a:p>
          <a:p>
            <a:pPr indent="0" lvl="0" marL="0" rtl="0" algn="ctr">
              <a:spcBef>
                <a:spcPts val="0"/>
              </a:spcBef>
              <a:spcAft>
                <a:spcPts val="0"/>
              </a:spcAft>
              <a:buNone/>
            </a:pPr>
            <a:r>
              <a:rPr b="1" lang="en">
                <a:solidFill>
                  <a:schemeClr val="accent5"/>
                </a:solidFill>
                <a:latin typeface="Lato"/>
                <a:ea typeface="Lato"/>
                <a:cs typeface="Lato"/>
                <a:sym typeface="Lato"/>
              </a:rPr>
              <a:t>Scan</a:t>
            </a:r>
            <a:endParaRPr b="1">
              <a:solidFill>
                <a:schemeClr val="accent5"/>
              </a:solidFill>
              <a:latin typeface="Lato"/>
              <a:ea typeface="Lato"/>
              <a:cs typeface="Lato"/>
              <a:sym typeface="Lato"/>
            </a:endParaRPr>
          </a:p>
        </p:txBody>
      </p:sp>
      <p:sp>
        <p:nvSpPr>
          <p:cNvPr id="257" name="Google Shape;257;p30"/>
          <p:cNvSpPr txBox="1"/>
          <p:nvPr/>
        </p:nvSpPr>
        <p:spPr>
          <a:xfrm>
            <a:off x="2164244" y="2838162"/>
            <a:ext cx="1506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5"/>
                </a:solidFill>
                <a:latin typeface="Lato"/>
                <a:ea typeface="Lato"/>
                <a:cs typeface="Lato"/>
                <a:sym typeface="Lato"/>
              </a:rPr>
              <a:t>Scanned Image File Upload</a:t>
            </a:r>
            <a:endParaRPr b="1">
              <a:solidFill>
                <a:schemeClr val="accent5"/>
              </a:solidFill>
              <a:latin typeface="Lato"/>
              <a:ea typeface="Lato"/>
              <a:cs typeface="Lato"/>
              <a:sym typeface="Lato"/>
            </a:endParaRPr>
          </a:p>
        </p:txBody>
      </p:sp>
      <p:sp>
        <p:nvSpPr>
          <p:cNvPr id="258" name="Google Shape;258;p30"/>
          <p:cNvSpPr txBox="1"/>
          <p:nvPr/>
        </p:nvSpPr>
        <p:spPr>
          <a:xfrm>
            <a:off x="5887819" y="2843937"/>
            <a:ext cx="100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5"/>
                </a:solidFill>
                <a:latin typeface="Lato"/>
                <a:ea typeface="Lato"/>
                <a:cs typeface="Lato"/>
                <a:sym typeface="Lato"/>
              </a:rPr>
              <a:t>OCR</a:t>
            </a:r>
            <a:endParaRPr b="1">
              <a:solidFill>
                <a:schemeClr val="accent5"/>
              </a:solidFill>
              <a:latin typeface="Lato"/>
              <a:ea typeface="Lato"/>
              <a:cs typeface="Lato"/>
              <a:sym typeface="Lato"/>
            </a:endParaRPr>
          </a:p>
        </p:txBody>
      </p:sp>
      <p:sp>
        <p:nvSpPr>
          <p:cNvPr id="259" name="Google Shape;259;p30"/>
          <p:cNvSpPr txBox="1"/>
          <p:nvPr/>
        </p:nvSpPr>
        <p:spPr>
          <a:xfrm>
            <a:off x="7335181" y="2736237"/>
            <a:ext cx="1245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5"/>
                </a:solidFill>
                <a:latin typeface="Lato"/>
                <a:ea typeface="Lato"/>
                <a:cs typeface="Lato"/>
                <a:sym typeface="Lato"/>
              </a:rPr>
              <a:t>Text Document</a:t>
            </a:r>
            <a:endParaRPr b="1">
              <a:solidFill>
                <a:schemeClr val="accent5"/>
              </a:solidFill>
              <a:latin typeface="Lato"/>
              <a:ea typeface="Lato"/>
              <a:cs typeface="Lato"/>
              <a:sym typeface="Lato"/>
            </a:endParaRPr>
          </a:p>
        </p:txBody>
      </p:sp>
      <p:sp>
        <p:nvSpPr>
          <p:cNvPr id="260" name="Google Shape;260;p30"/>
          <p:cNvSpPr txBox="1"/>
          <p:nvPr/>
        </p:nvSpPr>
        <p:spPr>
          <a:xfrm>
            <a:off x="3920183" y="2843937"/>
            <a:ext cx="1438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5"/>
                </a:solidFill>
                <a:latin typeface="Lato"/>
                <a:ea typeface="Lato"/>
                <a:cs typeface="Lato"/>
                <a:sym typeface="Lato"/>
              </a:rPr>
              <a:t>Image Preprocessing Pipeline</a:t>
            </a:r>
            <a:endParaRPr b="1">
              <a:solidFill>
                <a:schemeClr val="accent5"/>
              </a:solidFill>
              <a:latin typeface="Lato"/>
              <a:ea typeface="Lato"/>
              <a:cs typeface="Lato"/>
              <a:sym typeface="Lato"/>
            </a:endParaRPr>
          </a:p>
        </p:txBody>
      </p:sp>
      <p:pic>
        <p:nvPicPr>
          <p:cNvPr id="261" name="Google Shape;261;p30"/>
          <p:cNvPicPr preferRelativeResize="0"/>
          <p:nvPr/>
        </p:nvPicPr>
        <p:blipFill rotWithShape="1">
          <a:blip r:embed="rId9">
            <a:alphaModFix/>
          </a:blip>
          <a:srcRect b="12585" l="18060" r="-18060" t="14453"/>
          <a:stretch/>
        </p:blipFill>
        <p:spPr>
          <a:xfrm>
            <a:off x="7004094" y="1951462"/>
            <a:ext cx="596500" cy="513825"/>
          </a:xfrm>
          <a:prstGeom prst="rect">
            <a:avLst/>
          </a:prstGeom>
          <a:noFill/>
          <a:ln>
            <a:noFill/>
          </a:ln>
        </p:spPr>
      </p:pic>
      <p:pic>
        <p:nvPicPr>
          <p:cNvPr id="262" name="Google Shape;262;p30"/>
          <p:cNvPicPr preferRelativeResize="0"/>
          <p:nvPr/>
        </p:nvPicPr>
        <p:blipFill rotWithShape="1">
          <a:blip r:embed="rId9">
            <a:alphaModFix/>
          </a:blip>
          <a:srcRect b="12585" l="18060" r="-18060" t="14453"/>
          <a:stretch/>
        </p:blipFill>
        <p:spPr>
          <a:xfrm>
            <a:off x="5290769" y="1951450"/>
            <a:ext cx="596500" cy="513825"/>
          </a:xfrm>
          <a:prstGeom prst="rect">
            <a:avLst/>
          </a:prstGeom>
          <a:noFill/>
          <a:ln>
            <a:noFill/>
          </a:ln>
        </p:spPr>
      </p:pic>
      <p:pic>
        <p:nvPicPr>
          <p:cNvPr id="263" name="Google Shape;263;p30"/>
          <p:cNvPicPr preferRelativeResize="0"/>
          <p:nvPr/>
        </p:nvPicPr>
        <p:blipFill rotWithShape="1">
          <a:blip r:embed="rId9">
            <a:alphaModFix/>
          </a:blip>
          <a:srcRect b="12585" l="18060" r="-18060" t="14453"/>
          <a:stretch/>
        </p:blipFill>
        <p:spPr>
          <a:xfrm>
            <a:off x="3560631" y="1951475"/>
            <a:ext cx="596500" cy="513825"/>
          </a:xfrm>
          <a:prstGeom prst="rect">
            <a:avLst/>
          </a:prstGeom>
          <a:noFill/>
          <a:ln>
            <a:noFill/>
          </a:ln>
        </p:spPr>
      </p:pic>
      <p:pic>
        <p:nvPicPr>
          <p:cNvPr id="264" name="Google Shape;264;p30"/>
          <p:cNvPicPr preferRelativeResize="0"/>
          <p:nvPr/>
        </p:nvPicPr>
        <p:blipFill>
          <a:blip r:embed="rId10">
            <a:alphaModFix/>
          </a:blip>
          <a:stretch>
            <a:fillRect/>
          </a:stretch>
        </p:blipFill>
        <p:spPr>
          <a:xfrm>
            <a:off x="4136494" y="1705450"/>
            <a:ext cx="1005850" cy="1005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31"/>
          <p:cNvPicPr preferRelativeResize="0"/>
          <p:nvPr/>
        </p:nvPicPr>
        <p:blipFill>
          <a:blip r:embed="rId3">
            <a:alphaModFix/>
          </a:blip>
          <a:stretch>
            <a:fillRect/>
          </a:stretch>
        </p:blipFill>
        <p:spPr>
          <a:xfrm>
            <a:off x="419104" y="1697754"/>
            <a:ext cx="670564" cy="750479"/>
          </a:xfrm>
          <a:prstGeom prst="rect">
            <a:avLst/>
          </a:prstGeom>
          <a:noFill/>
          <a:ln>
            <a:noFill/>
          </a:ln>
        </p:spPr>
      </p:pic>
      <p:pic>
        <p:nvPicPr>
          <p:cNvPr id="271" name="Google Shape;271;p31"/>
          <p:cNvPicPr preferRelativeResize="0"/>
          <p:nvPr/>
        </p:nvPicPr>
        <p:blipFill rotWithShape="1">
          <a:blip r:embed="rId4">
            <a:alphaModFix/>
          </a:blip>
          <a:srcRect b="10561" l="0" r="0" t="9724"/>
          <a:stretch/>
        </p:blipFill>
        <p:spPr>
          <a:xfrm>
            <a:off x="1643100" y="1681275"/>
            <a:ext cx="550300" cy="751350"/>
          </a:xfrm>
          <a:prstGeom prst="rect">
            <a:avLst/>
          </a:prstGeom>
          <a:noFill/>
          <a:ln>
            <a:noFill/>
          </a:ln>
        </p:spPr>
      </p:pic>
      <p:pic>
        <p:nvPicPr>
          <p:cNvPr id="272" name="Google Shape;272;p31"/>
          <p:cNvPicPr preferRelativeResize="0"/>
          <p:nvPr/>
        </p:nvPicPr>
        <p:blipFill>
          <a:blip r:embed="rId5">
            <a:alphaModFix/>
          </a:blip>
          <a:stretch>
            <a:fillRect/>
          </a:stretch>
        </p:blipFill>
        <p:spPr>
          <a:xfrm>
            <a:off x="1771853" y="1807292"/>
            <a:ext cx="292799" cy="399788"/>
          </a:xfrm>
          <a:prstGeom prst="rect">
            <a:avLst/>
          </a:prstGeom>
          <a:noFill/>
          <a:ln>
            <a:noFill/>
          </a:ln>
        </p:spPr>
      </p:pic>
      <p:pic>
        <p:nvPicPr>
          <p:cNvPr id="273" name="Google Shape;273;p31"/>
          <p:cNvPicPr preferRelativeResize="0"/>
          <p:nvPr/>
        </p:nvPicPr>
        <p:blipFill>
          <a:blip r:embed="rId6">
            <a:alphaModFix/>
          </a:blip>
          <a:stretch>
            <a:fillRect/>
          </a:stretch>
        </p:blipFill>
        <p:spPr>
          <a:xfrm>
            <a:off x="5194614" y="1681302"/>
            <a:ext cx="671325" cy="751330"/>
          </a:xfrm>
          <a:prstGeom prst="rect">
            <a:avLst/>
          </a:prstGeom>
          <a:noFill/>
          <a:ln>
            <a:noFill/>
          </a:ln>
        </p:spPr>
      </p:pic>
      <p:pic>
        <p:nvPicPr>
          <p:cNvPr id="274" name="Google Shape;274;p31"/>
          <p:cNvPicPr preferRelativeResize="0"/>
          <p:nvPr/>
        </p:nvPicPr>
        <p:blipFill rotWithShape="1">
          <a:blip r:embed="rId7">
            <a:alphaModFix/>
          </a:blip>
          <a:srcRect b="12585" l="18060" r="-18060" t="14453"/>
          <a:stretch/>
        </p:blipFill>
        <p:spPr>
          <a:xfrm>
            <a:off x="1208195" y="1881097"/>
            <a:ext cx="398120" cy="383811"/>
          </a:xfrm>
          <a:prstGeom prst="rect">
            <a:avLst/>
          </a:prstGeom>
          <a:noFill/>
          <a:ln>
            <a:noFill/>
          </a:ln>
        </p:spPr>
      </p:pic>
      <p:sp>
        <p:nvSpPr>
          <p:cNvPr id="275" name="Google Shape;275;p31"/>
          <p:cNvSpPr txBox="1"/>
          <p:nvPr/>
        </p:nvSpPr>
        <p:spPr>
          <a:xfrm>
            <a:off x="207763" y="2638202"/>
            <a:ext cx="108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5"/>
                </a:solidFill>
                <a:latin typeface="Lato"/>
                <a:ea typeface="Lato"/>
                <a:cs typeface="Lato"/>
                <a:sym typeface="Lato"/>
              </a:rPr>
              <a:t>Document </a:t>
            </a:r>
            <a:endParaRPr b="1" sz="1100">
              <a:solidFill>
                <a:schemeClr val="accent5"/>
              </a:solidFill>
              <a:latin typeface="Lato"/>
              <a:ea typeface="Lato"/>
              <a:cs typeface="Lato"/>
              <a:sym typeface="Lato"/>
            </a:endParaRPr>
          </a:p>
          <a:p>
            <a:pPr indent="0" lvl="0" marL="0" rtl="0" algn="ctr">
              <a:spcBef>
                <a:spcPts val="0"/>
              </a:spcBef>
              <a:spcAft>
                <a:spcPts val="0"/>
              </a:spcAft>
              <a:buNone/>
            </a:pPr>
            <a:r>
              <a:rPr b="1" lang="en" sz="1100">
                <a:solidFill>
                  <a:schemeClr val="accent5"/>
                </a:solidFill>
                <a:latin typeface="Lato"/>
                <a:ea typeface="Lato"/>
                <a:cs typeface="Lato"/>
                <a:sym typeface="Lato"/>
              </a:rPr>
              <a:t>Scan</a:t>
            </a:r>
            <a:endParaRPr b="1" sz="1100">
              <a:solidFill>
                <a:schemeClr val="accent5"/>
              </a:solidFill>
              <a:latin typeface="Lato"/>
              <a:ea typeface="Lato"/>
              <a:cs typeface="Lato"/>
              <a:sym typeface="Lato"/>
            </a:endParaRPr>
          </a:p>
        </p:txBody>
      </p:sp>
      <p:sp>
        <p:nvSpPr>
          <p:cNvPr id="276" name="Google Shape;276;p31"/>
          <p:cNvSpPr txBox="1"/>
          <p:nvPr/>
        </p:nvSpPr>
        <p:spPr>
          <a:xfrm>
            <a:off x="1416006" y="2543442"/>
            <a:ext cx="1005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5"/>
                </a:solidFill>
                <a:latin typeface="Lato"/>
                <a:ea typeface="Lato"/>
                <a:cs typeface="Lato"/>
                <a:sym typeface="Lato"/>
              </a:rPr>
              <a:t>Scanned Image File Upload</a:t>
            </a:r>
            <a:endParaRPr b="1" sz="1100">
              <a:solidFill>
                <a:schemeClr val="accent5"/>
              </a:solidFill>
              <a:latin typeface="Lato"/>
              <a:ea typeface="Lato"/>
              <a:cs typeface="Lato"/>
              <a:sym typeface="Lato"/>
            </a:endParaRPr>
          </a:p>
        </p:txBody>
      </p:sp>
      <p:sp>
        <p:nvSpPr>
          <p:cNvPr id="277" name="Google Shape;277;p31"/>
          <p:cNvSpPr txBox="1"/>
          <p:nvPr/>
        </p:nvSpPr>
        <p:spPr>
          <a:xfrm>
            <a:off x="3835662" y="2530188"/>
            <a:ext cx="1005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5"/>
                </a:solidFill>
                <a:latin typeface="Lato"/>
                <a:ea typeface="Lato"/>
                <a:cs typeface="Lato"/>
                <a:sym typeface="Lato"/>
              </a:rPr>
              <a:t>Optical Character Recognition</a:t>
            </a:r>
            <a:endParaRPr b="1" sz="1100">
              <a:solidFill>
                <a:schemeClr val="accent5"/>
              </a:solidFill>
              <a:latin typeface="Lato"/>
              <a:ea typeface="Lato"/>
              <a:cs typeface="Lato"/>
              <a:sym typeface="Lato"/>
            </a:endParaRPr>
          </a:p>
        </p:txBody>
      </p:sp>
      <p:sp>
        <p:nvSpPr>
          <p:cNvPr id="278" name="Google Shape;278;p31"/>
          <p:cNvSpPr txBox="1"/>
          <p:nvPr/>
        </p:nvSpPr>
        <p:spPr>
          <a:xfrm>
            <a:off x="5017336" y="2612108"/>
            <a:ext cx="100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5"/>
                </a:solidFill>
                <a:latin typeface="Lato"/>
                <a:ea typeface="Lato"/>
                <a:cs typeface="Lato"/>
                <a:sym typeface="Lato"/>
              </a:rPr>
              <a:t>Text Extraction</a:t>
            </a:r>
            <a:endParaRPr b="1" sz="1100">
              <a:solidFill>
                <a:schemeClr val="accent5"/>
              </a:solidFill>
              <a:latin typeface="Lato"/>
              <a:ea typeface="Lato"/>
              <a:cs typeface="Lato"/>
              <a:sym typeface="Lato"/>
            </a:endParaRPr>
          </a:p>
        </p:txBody>
      </p:sp>
      <p:sp>
        <p:nvSpPr>
          <p:cNvPr id="279" name="Google Shape;279;p31"/>
          <p:cNvSpPr txBox="1"/>
          <p:nvPr/>
        </p:nvSpPr>
        <p:spPr>
          <a:xfrm>
            <a:off x="2543550" y="2543461"/>
            <a:ext cx="1224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5"/>
                </a:solidFill>
                <a:latin typeface="Lato"/>
                <a:ea typeface="Lato"/>
                <a:cs typeface="Lato"/>
                <a:sym typeface="Lato"/>
              </a:rPr>
              <a:t>Image Preprocessing Pipeline</a:t>
            </a:r>
            <a:endParaRPr b="1" sz="1100">
              <a:solidFill>
                <a:schemeClr val="accent5"/>
              </a:solidFill>
              <a:latin typeface="Lato"/>
              <a:ea typeface="Lato"/>
              <a:cs typeface="Lato"/>
              <a:sym typeface="Lato"/>
            </a:endParaRPr>
          </a:p>
        </p:txBody>
      </p:sp>
      <p:pic>
        <p:nvPicPr>
          <p:cNvPr id="280" name="Google Shape;280;p31"/>
          <p:cNvPicPr preferRelativeResize="0"/>
          <p:nvPr/>
        </p:nvPicPr>
        <p:blipFill rotWithShape="1">
          <a:blip r:embed="rId7">
            <a:alphaModFix/>
          </a:blip>
          <a:srcRect b="12585" l="18060" r="-18060" t="14453"/>
          <a:stretch/>
        </p:blipFill>
        <p:spPr>
          <a:xfrm>
            <a:off x="4753845" y="1865006"/>
            <a:ext cx="398120" cy="383811"/>
          </a:xfrm>
          <a:prstGeom prst="rect">
            <a:avLst/>
          </a:prstGeom>
          <a:noFill/>
          <a:ln>
            <a:noFill/>
          </a:ln>
        </p:spPr>
      </p:pic>
      <p:pic>
        <p:nvPicPr>
          <p:cNvPr id="281" name="Google Shape;281;p31"/>
          <p:cNvPicPr preferRelativeResize="0"/>
          <p:nvPr/>
        </p:nvPicPr>
        <p:blipFill rotWithShape="1">
          <a:blip r:embed="rId7">
            <a:alphaModFix/>
          </a:blip>
          <a:srcRect b="12585" l="18060" r="-18060" t="14453"/>
          <a:stretch/>
        </p:blipFill>
        <p:spPr>
          <a:xfrm>
            <a:off x="3632374" y="1881097"/>
            <a:ext cx="398120" cy="383811"/>
          </a:xfrm>
          <a:prstGeom prst="rect">
            <a:avLst/>
          </a:prstGeom>
          <a:noFill/>
          <a:ln>
            <a:noFill/>
          </a:ln>
        </p:spPr>
      </p:pic>
      <p:pic>
        <p:nvPicPr>
          <p:cNvPr id="282" name="Google Shape;282;p31"/>
          <p:cNvPicPr preferRelativeResize="0"/>
          <p:nvPr/>
        </p:nvPicPr>
        <p:blipFill rotWithShape="1">
          <a:blip r:embed="rId7">
            <a:alphaModFix/>
          </a:blip>
          <a:srcRect b="12585" l="18060" r="-18060" t="14453"/>
          <a:stretch/>
        </p:blipFill>
        <p:spPr>
          <a:xfrm>
            <a:off x="2383419" y="1865053"/>
            <a:ext cx="398120" cy="383811"/>
          </a:xfrm>
          <a:prstGeom prst="rect">
            <a:avLst/>
          </a:prstGeom>
          <a:noFill/>
          <a:ln>
            <a:noFill/>
          </a:ln>
        </p:spPr>
      </p:pic>
      <p:pic>
        <p:nvPicPr>
          <p:cNvPr id="283" name="Google Shape;283;p31"/>
          <p:cNvPicPr preferRelativeResize="0"/>
          <p:nvPr/>
        </p:nvPicPr>
        <p:blipFill>
          <a:blip r:embed="rId8">
            <a:alphaModFix/>
          </a:blip>
          <a:stretch>
            <a:fillRect/>
          </a:stretch>
        </p:blipFill>
        <p:spPr>
          <a:xfrm>
            <a:off x="2846291" y="1697355"/>
            <a:ext cx="671332" cy="751337"/>
          </a:xfrm>
          <a:prstGeom prst="rect">
            <a:avLst/>
          </a:prstGeom>
          <a:noFill/>
          <a:ln>
            <a:noFill/>
          </a:ln>
        </p:spPr>
      </p:pic>
      <p:pic>
        <p:nvPicPr>
          <p:cNvPr id="284" name="Google Shape;284;p31"/>
          <p:cNvPicPr preferRelativeResize="0"/>
          <p:nvPr/>
        </p:nvPicPr>
        <p:blipFill rotWithShape="1">
          <a:blip r:embed="rId7">
            <a:alphaModFix/>
          </a:blip>
          <a:srcRect b="12585" l="18060" r="-18060" t="14453"/>
          <a:stretch/>
        </p:blipFill>
        <p:spPr>
          <a:xfrm>
            <a:off x="5938001" y="1865006"/>
            <a:ext cx="398120" cy="383811"/>
          </a:xfrm>
          <a:prstGeom prst="rect">
            <a:avLst/>
          </a:prstGeom>
          <a:noFill/>
          <a:ln>
            <a:noFill/>
          </a:ln>
        </p:spPr>
      </p:pic>
      <p:pic>
        <p:nvPicPr>
          <p:cNvPr id="285" name="Google Shape;285;p31"/>
          <p:cNvPicPr preferRelativeResize="0"/>
          <p:nvPr/>
        </p:nvPicPr>
        <p:blipFill>
          <a:blip r:embed="rId9">
            <a:alphaModFix/>
          </a:blip>
          <a:stretch>
            <a:fillRect/>
          </a:stretch>
        </p:blipFill>
        <p:spPr>
          <a:xfrm>
            <a:off x="6350596" y="1621400"/>
            <a:ext cx="832016" cy="871015"/>
          </a:xfrm>
          <a:prstGeom prst="rect">
            <a:avLst/>
          </a:prstGeom>
          <a:noFill/>
          <a:ln>
            <a:noFill/>
          </a:ln>
        </p:spPr>
      </p:pic>
      <p:sp>
        <p:nvSpPr>
          <p:cNvPr id="286" name="Google Shape;286;p31"/>
          <p:cNvSpPr txBox="1"/>
          <p:nvPr/>
        </p:nvSpPr>
        <p:spPr>
          <a:xfrm>
            <a:off x="6255299" y="2612102"/>
            <a:ext cx="108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5"/>
                </a:solidFill>
                <a:latin typeface="Lato"/>
                <a:ea typeface="Lato"/>
                <a:cs typeface="Lato"/>
                <a:sym typeface="Lato"/>
              </a:rPr>
              <a:t>Information Extraction</a:t>
            </a:r>
            <a:endParaRPr b="1" sz="1100">
              <a:solidFill>
                <a:schemeClr val="accent5"/>
              </a:solidFill>
              <a:latin typeface="Lato"/>
              <a:ea typeface="Lato"/>
              <a:cs typeface="Lato"/>
              <a:sym typeface="Lato"/>
            </a:endParaRPr>
          </a:p>
        </p:txBody>
      </p:sp>
      <p:pic>
        <p:nvPicPr>
          <p:cNvPr id="287" name="Google Shape;287;p31"/>
          <p:cNvPicPr preferRelativeResize="0"/>
          <p:nvPr/>
        </p:nvPicPr>
        <p:blipFill rotWithShape="1">
          <a:blip r:embed="rId7">
            <a:alphaModFix/>
          </a:blip>
          <a:srcRect b="12585" l="18060" r="-18060" t="14453"/>
          <a:stretch/>
        </p:blipFill>
        <p:spPr>
          <a:xfrm>
            <a:off x="7219398" y="1848981"/>
            <a:ext cx="398120" cy="383811"/>
          </a:xfrm>
          <a:prstGeom prst="rect">
            <a:avLst/>
          </a:prstGeom>
          <a:noFill/>
          <a:ln>
            <a:noFill/>
          </a:ln>
        </p:spPr>
      </p:pic>
      <p:pic>
        <p:nvPicPr>
          <p:cNvPr id="288" name="Google Shape;288;p31"/>
          <p:cNvPicPr preferRelativeResize="0"/>
          <p:nvPr/>
        </p:nvPicPr>
        <p:blipFill rotWithShape="1">
          <a:blip r:embed="rId7">
            <a:alphaModFix/>
          </a:blip>
          <a:srcRect b="12585" l="18060" r="-18060" t="14453"/>
          <a:stretch/>
        </p:blipFill>
        <p:spPr>
          <a:xfrm rot="5400000">
            <a:off x="4045738" y="3607325"/>
            <a:ext cx="1052525" cy="550275"/>
          </a:xfrm>
          <a:prstGeom prst="rect">
            <a:avLst/>
          </a:prstGeom>
          <a:noFill/>
          <a:ln>
            <a:noFill/>
          </a:ln>
        </p:spPr>
      </p:pic>
      <p:pic>
        <p:nvPicPr>
          <p:cNvPr id="289" name="Google Shape;289;p31"/>
          <p:cNvPicPr preferRelativeResize="0"/>
          <p:nvPr/>
        </p:nvPicPr>
        <p:blipFill>
          <a:blip r:embed="rId10">
            <a:alphaModFix/>
          </a:blip>
          <a:stretch>
            <a:fillRect/>
          </a:stretch>
        </p:blipFill>
        <p:spPr>
          <a:xfrm>
            <a:off x="7712392" y="1621457"/>
            <a:ext cx="894260" cy="871017"/>
          </a:xfrm>
          <a:prstGeom prst="rect">
            <a:avLst/>
          </a:prstGeom>
          <a:noFill/>
          <a:ln>
            <a:noFill/>
          </a:ln>
        </p:spPr>
      </p:pic>
      <p:sp>
        <p:nvSpPr>
          <p:cNvPr id="290" name="Google Shape;290;p31"/>
          <p:cNvSpPr txBox="1"/>
          <p:nvPr/>
        </p:nvSpPr>
        <p:spPr>
          <a:xfrm>
            <a:off x="7382829" y="2612090"/>
            <a:ext cx="1553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5"/>
                </a:solidFill>
                <a:latin typeface="Lato"/>
                <a:ea typeface="Lato"/>
                <a:cs typeface="Lato"/>
                <a:sym typeface="Lato"/>
              </a:rPr>
              <a:t>Text - to - Speech Conversion</a:t>
            </a:r>
            <a:endParaRPr b="1" sz="1100">
              <a:solidFill>
                <a:schemeClr val="accent5"/>
              </a:solidFill>
              <a:latin typeface="Lato"/>
              <a:ea typeface="Lato"/>
              <a:cs typeface="Lato"/>
              <a:sym typeface="Lato"/>
            </a:endParaRPr>
          </a:p>
        </p:txBody>
      </p:sp>
      <p:sp>
        <p:nvSpPr>
          <p:cNvPr id="291" name="Google Shape;291;p31"/>
          <p:cNvSpPr txBox="1"/>
          <p:nvPr/>
        </p:nvSpPr>
        <p:spPr>
          <a:xfrm>
            <a:off x="3092550" y="4113250"/>
            <a:ext cx="2958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accent5"/>
                </a:solidFill>
                <a:latin typeface="Lato"/>
                <a:ea typeface="Lato"/>
                <a:cs typeface="Lato"/>
                <a:sym typeface="Lato"/>
              </a:rPr>
              <a:t>API Deployment</a:t>
            </a:r>
            <a:endParaRPr b="1" sz="1500">
              <a:solidFill>
                <a:schemeClr val="accent5"/>
              </a:solidFill>
              <a:latin typeface="Lato"/>
              <a:ea typeface="Lato"/>
              <a:cs typeface="Lato"/>
              <a:sym typeface="Lato"/>
            </a:endParaRPr>
          </a:p>
        </p:txBody>
      </p:sp>
      <p:pic>
        <p:nvPicPr>
          <p:cNvPr id="292" name="Google Shape;292;p31"/>
          <p:cNvPicPr preferRelativeResize="0"/>
          <p:nvPr/>
        </p:nvPicPr>
        <p:blipFill>
          <a:blip r:embed="rId11">
            <a:alphaModFix/>
          </a:blip>
          <a:stretch>
            <a:fillRect/>
          </a:stretch>
        </p:blipFill>
        <p:spPr>
          <a:xfrm>
            <a:off x="3976400" y="1681287"/>
            <a:ext cx="733575" cy="751350"/>
          </a:xfrm>
          <a:prstGeom prst="rect">
            <a:avLst/>
          </a:prstGeom>
          <a:noFill/>
          <a:ln>
            <a:noFill/>
          </a:ln>
        </p:spPr>
      </p:pic>
      <p:pic>
        <p:nvPicPr>
          <p:cNvPr id="293" name="Google Shape;293;p31"/>
          <p:cNvPicPr preferRelativeResize="0"/>
          <p:nvPr/>
        </p:nvPicPr>
        <p:blipFill>
          <a:blip r:embed="rId12">
            <a:alphaModFix/>
          </a:blip>
          <a:stretch>
            <a:fillRect/>
          </a:stretch>
        </p:blipFill>
        <p:spPr>
          <a:xfrm>
            <a:off x="4145227" y="2096697"/>
            <a:ext cx="253510" cy="2596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7" name="Shape 297"/>
        <p:cNvGrpSpPr/>
        <p:nvPr/>
      </p:nvGrpSpPr>
      <p:grpSpPr>
        <a:xfrm>
          <a:off x="0" y="0"/>
          <a:ext cx="0" cy="0"/>
          <a:chOff x="0" y="0"/>
          <a:chExt cx="0" cy="0"/>
        </a:xfrm>
      </p:grpSpPr>
      <p:sp>
        <p:nvSpPr>
          <p:cNvPr id="298" name="Google Shape;298;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32"/>
          <p:cNvSpPr txBox="1"/>
          <p:nvPr/>
        </p:nvSpPr>
        <p:spPr>
          <a:xfrm>
            <a:off x="1384650" y="224850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aleway"/>
                <a:ea typeface="Raleway"/>
                <a:cs typeface="Raleway"/>
                <a:sym typeface="Raleway"/>
              </a:rPr>
              <a:t>Architecture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ph type="title"/>
          </p:nvPr>
        </p:nvSpPr>
        <p:spPr>
          <a:xfrm>
            <a:off x="668588" y="1348425"/>
            <a:ext cx="377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Hardware Requirements</a:t>
            </a:r>
            <a:endParaRPr sz="2100"/>
          </a:p>
        </p:txBody>
      </p:sp>
      <p:sp>
        <p:nvSpPr>
          <p:cNvPr id="306" name="Google Shape;306;p33"/>
          <p:cNvSpPr txBox="1"/>
          <p:nvPr>
            <p:ph idx="1" type="body"/>
          </p:nvPr>
        </p:nvSpPr>
        <p:spPr>
          <a:xfrm>
            <a:off x="668463" y="2108650"/>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32-or-64 bit operating system.</a:t>
            </a:r>
            <a:endParaRPr/>
          </a:p>
          <a:p>
            <a:pPr indent="-311150" lvl="0" marL="457200" rtl="0" algn="l">
              <a:spcBef>
                <a:spcPts val="0"/>
              </a:spcBef>
              <a:spcAft>
                <a:spcPts val="0"/>
              </a:spcAft>
              <a:buSzPts val="1300"/>
              <a:buChar char="●"/>
            </a:pPr>
            <a:r>
              <a:rPr lang="en"/>
              <a:t>Single/Multi Core + 1GHz and above microprocessor.</a:t>
            </a:r>
            <a:endParaRPr/>
          </a:p>
          <a:p>
            <a:pPr indent="-311150" lvl="0" marL="457200" rtl="0" algn="l">
              <a:spcBef>
                <a:spcPts val="0"/>
              </a:spcBef>
              <a:spcAft>
                <a:spcPts val="0"/>
              </a:spcAft>
              <a:buSzPts val="1300"/>
              <a:buChar char="●"/>
            </a:pPr>
            <a:r>
              <a:rPr lang="en"/>
              <a:t>RAM:  4GB and above.</a:t>
            </a:r>
            <a:endParaRPr/>
          </a:p>
          <a:p>
            <a:pPr indent="-311150" lvl="0" marL="457200" rtl="0" algn="l">
              <a:spcBef>
                <a:spcPts val="0"/>
              </a:spcBef>
              <a:spcAft>
                <a:spcPts val="0"/>
              </a:spcAft>
              <a:buSzPts val="1300"/>
              <a:buChar char="●"/>
            </a:pPr>
            <a:r>
              <a:rPr lang="en"/>
              <a:t>Hard-drive space: 60MB or higher.</a:t>
            </a:r>
            <a:endParaRPr/>
          </a:p>
          <a:p>
            <a:pPr indent="-311150" lvl="0" marL="457200" rtl="0" algn="l">
              <a:spcBef>
                <a:spcPts val="0"/>
              </a:spcBef>
              <a:spcAft>
                <a:spcPts val="0"/>
              </a:spcAft>
              <a:buSzPts val="1300"/>
              <a:buChar char="●"/>
            </a:pPr>
            <a:r>
              <a:rPr lang="en"/>
              <a:t>Internet Connection: 4Mbps or higher.</a:t>
            </a:r>
            <a:endParaRPr/>
          </a:p>
        </p:txBody>
      </p:sp>
      <p:sp>
        <p:nvSpPr>
          <p:cNvPr id="307" name="Google Shape;307;p33"/>
          <p:cNvSpPr txBox="1"/>
          <p:nvPr>
            <p:ph idx="2" type="body"/>
          </p:nvPr>
        </p:nvSpPr>
        <p:spPr>
          <a:xfrm>
            <a:off x="4582741" y="2108650"/>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Operating system: Windows.</a:t>
            </a:r>
            <a:endParaRPr/>
          </a:p>
          <a:p>
            <a:pPr indent="-311150" lvl="0" marL="457200" rtl="0" algn="l">
              <a:spcBef>
                <a:spcPts val="0"/>
              </a:spcBef>
              <a:spcAft>
                <a:spcPts val="0"/>
              </a:spcAft>
              <a:buSzPts val="1300"/>
              <a:buChar char="●"/>
            </a:pPr>
            <a:r>
              <a:rPr lang="en"/>
              <a:t>Software tool: Tesseract.</a:t>
            </a:r>
            <a:endParaRPr/>
          </a:p>
          <a:p>
            <a:pPr indent="-311150" lvl="0" marL="457200" rtl="0" algn="l">
              <a:spcBef>
                <a:spcPts val="0"/>
              </a:spcBef>
              <a:spcAft>
                <a:spcPts val="0"/>
              </a:spcAft>
              <a:buSzPts val="1300"/>
              <a:buChar char="●"/>
            </a:pPr>
            <a:r>
              <a:rPr lang="en"/>
              <a:t>Python version 3 or above.</a:t>
            </a:r>
            <a:endParaRPr/>
          </a:p>
          <a:p>
            <a:pPr indent="-311150" lvl="0" marL="457200" rtl="0" algn="l">
              <a:spcBef>
                <a:spcPts val="0"/>
              </a:spcBef>
              <a:spcAft>
                <a:spcPts val="0"/>
              </a:spcAft>
              <a:buSzPts val="1300"/>
              <a:buChar char="●"/>
            </a:pPr>
            <a:r>
              <a:rPr lang="en"/>
              <a:t>OpenCV</a:t>
            </a:r>
            <a:endParaRPr/>
          </a:p>
          <a:p>
            <a:pPr indent="-311150" lvl="0" marL="457200" rtl="0" algn="l">
              <a:spcBef>
                <a:spcPts val="0"/>
              </a:spcBef>
              <a:spcAft>
                <a:spcPts val="0"/>
              </a:spcAft>
              <a:buSzPts val="1300"/>
              <a:buChar char="●"/>
            </a:pPr>
            <a:r>
              <a:rPr lang="en"/>
              <a:t>Pillow</a:t>
            </a:r>
            <a:endParaRPr/>
          </a:p>
          <a:p>
            <a:pPr indent="-311150" lvl="0" marL="457200" rtl="0" algn="l">
              <a:spcBef>
                <a:spcPts val="0"/>
              </a:spcBef>
              <a:spcAft>
                <a:spcPts val="0"/>
              </a:spcAft>
              <a:buSzPts val="1300"/>
              <a:buChar char="●"/>
            </a:pPr>
            <a:r>
              <a:rPr lang="en"/>
              <a:t>NLTK</a:t>
            </a:r>
            <a:endParaRPr/>
          </a:p>
        </p:txBody>
      </p:sp>
      <p:sp>
        <p:nvSpPr>
          <p:cNvPr id="308" name="Google Shape;308;p33"/>
          <p:cNvSpPr txBox="1"/>
          <p:nvPr>
            <p:ph type="title"/>
          </p:nvPr>
        </p:nvSpPr>
        <p:spPr>
          <a:xfrm>
            <a:off x="4582738" y="1348425"/>
            <a:ext cx="3892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Software</a:t>
            </a:r>
            <a:r>
              <a:rPr lang="en" sz="2100"/>
              <a:t> Requirements</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34"/>
          <p:cNvSpPr txBox="1"/>
          <p:nvPr/>
        </p:nvSpPr>
        <p:spPr>
          <a:xfrm>
            <a:off x="291325" y="542475"/>
            <a:ext cx="226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References</a:t>
            </a:r>
            <a:endParaRPr b="1" sz="3000">
              <a:latin typeface="Lato"/>
              <a:ea typeface="Lato"/>
              <a:cs typeface="Lato"/>
              <a:sym typeface="Lato"/>
            </a:endParaRPr>
          </a:p>
        </p:txBody>
      </p:sp>
      <p:sp>
        <p:nvSpPr>
          <p:cNvPr id="315" name="Google Shape;315;p34"/>
          <p:cNvSpPr txBox="1"/>
          <p:nvPr/>
        </p:nvSpPr>
        <p:spPr>
          <a:xfrm>
            <a:off x="452075" y="1275825"/>
            <a:ext cx="8227500" cy="363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[1] </a:t>
            </a:r>
            <a:r>
              <a:rPr lang="en">
                <a:highlight>
                  <a:schemeClr val="lt1"/>
                </a:highlight>
                <a:latin typeface="Lato"/>
                <a:ea typeface="Lato"/>
                <a:cs typeface="Lato"/>
                <a:sym typeface="Lato"/>
              </a:rPr>
              <a:t>K. Karthick, K.B. Ravindrakumar, R. Francis, S. Ilankannan, “Steps Involved in Text Recognition and Recent Research in OCR; A Study”, International Journal of Recent Technology and Engineering (IJRTE) ISSN: 2277-3878, Volume-8, Issue-1, May 2019.</a:t>
            </a:r>
            <a:endParaRPr>
              <a:highlight>
                <a:schemeClr val="lt1"/>
              </a:highlight>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[2] </a:t>
            </a:r>
            <a:r>
              <a:rPr lang="en">
                <a:latin typeface="Lato"/>
                <a:ea typeface="Lato"/>
                <a:cs typeface="Lato"/>
                <a:sym typeface="Lato"/>
              </a:rPr>
              <a:t>Mittal, Rishabh; Garg, Anchal, “Text extraction using OCR: A Systematic Review”, 2020 Second International Conference on Inventive Research in Computing Applications (ICIRCA), 2020, pp 357–362.</a:t>
            </a:r>
            <a:r>
              <a:rPr lang="en">
                <a:latin typeface="Lato"/>
                <a:ea typeface="Lato"/>
                <a:cs typeface="Lato"/>
                <a:sym typeface="Lato"/>
              </a:rPr>
              <a:t> </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[3] </a:t>
            </a:r>
            <a:r>
              <a:rPr lang="en">
                <a:highlight>
                  <a:srgbClr val="FFFFFF"/>
                </a:highlight>
                <a:latin typeface="Lato"/>
                <a:ea typeface="Lato"/>
                <a:cs typeface="Lato"/>
                <a:sym typeface="Lato"/>
              </a:rPr>
              <a:t>Sanjeev Kumar, Mahika Sharma, Kritika Handa, Rishika Jaiswal, “Improve OCR Accuracy with Advanced Image Preprocessing using Machine Learning with Python”, International Journal of Innovative Technology and Exploring Engineering (IJITEE) ISSN: 2278-3075, Volume-9 Issue-7, May 2020.</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[4] </a:t>
            </a:r>
            <a:r>
              <a:rPr lang="en">
                <a:highlight>
                  <a:srgbClr val="FFFFFF"/>
                </a:highlight>
                <a:latin typeface="Lato"/>
                <a:ea typeface="Lato"/>
                <a:cs typeface="Lato"/>
                <a:sym typeface="Lato"/>
              </a:rPr>
              <a:t>Dan Sporici, Elena Cușnir and Costin-Anton Boiangiu, “Improving the Accuracy of Tesseract 4.0 OCR Engine Using Convolution-Based Preprocessing”, International Journal of Innovative Technology and Exploring Engineering, Volume-12 Issue-5, May 2, 2020. </a:t>
            </a:r>
            <a:endParaRPr>
              <a:highlight>
                <a:srgbClr val="FFFFFF"/>
              </a:highlight>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35"/>
          <p:cNvSpPr txBox="1"/>
          <p:nvPr/>
        </p:nvSpPr>
        <p:spPr>
          <a:xfrm>
            <a:off x="291325" y="542475"/>
            <a:ext cx="226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References</a:t>
            </a:r>
            <a:endParaRPr b="1" sz="3000">
              <a:latin typeface="Lato"/>
              <a:ea typeface="Lato"/>
              <a:cs typeface="Lato"/>
              <a:sym typeface="Lato"/>
            </a:endParaRPr>
          </a:p>
        </p:txBody>
      </p:sp>
      <p:sp>
        <p:nvSpPr>
          <p:cNvPr id="322" name="Google Shape;322;p35"/>
          <p:cNvSpPr txBox="1"/>
          <p:nvPr/>
        </p:nvSpPr>
        <p:spPr>
          <a:xfrm>
            <a:off x="452075" y="1275825"/>
            <a:ext cx="8227500" cy="3201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[5] </a:t>
            </a:r>
            <a:r>
              <a:rPr lang="en">
                <a:latin typeface="Lato"/>
                <a:ea typeface="Lato"/>
                <a:cs typeface="Lato"/>
                <a:sym typeface="Lato"/>
              </a:rPr>
              <a:t>Sahana K Adyanthaya</a:t>
            </a:r>
            <a:r>
              <a:rPr lang="en">
                <a:latin typeface="Lato"/>
                <a:ea typeface="Lato"/>
                <a:cs typeface="Lato"/>
                <a:sym typeface="Lato"/>
              </a:rPr>
              <a:t>, “</a:t>
            </a:r>
            <a:r>
              <a:rPr lang="en">
                <a:latin typeface="Lato"/>
                <a:ea typeface="Lato"/>
                <a:cs typeface="Lato"/>
                <a:sym typeface="Lato"/>
              </a:rPr>
              <a:t>Text Recognition from Images: A Study</a:t>
            </a:r>
            <a:r>
              <a:rPr lang="en">
                <a:latin typeface="Lato"/>
                <a:ea typeface="Lato"/>
                <a:cs typeface="Lato"/>
                <a:sym typeface="Lato"/>
              </a:rPr>
              <a:t>”, International Journal of Engineering Research &amp; Technology (IJERT), ISSN: 2278-0181, Volume-8 Issue-13, 2020.</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[6] </a:t>
            </a:r>
            <a:r>
              <a:rPr lang="en">
                <a:latin typeface="Lato"/>
                <a:ea typeface="Lato"/>
                <a:cs typeface="Lato"/>
                <a:sym typeface="Lato"/>
              </a:rPr>
              <a:t>Naveen Sankaran and C.V Jawahar</a:t>
            </a:r>
            <a:r>
              <a:rPr lang="en">
                <a:latin typeface="Lato"/>
                <a:ea typeface="Lato"/>
                <a:cs typeface="Lato"/>
                <a:sym typeface="Lato"/>
              </a:rPr>
              <a:t>, “</a:t>
            </a:r>
            <a:r>
              <a:rPr lang="en">
                <a:latin typeface="Lato"/>
                <a:ea typeface="Lato"/>
                <a:cs typeface="Lato"/>
                <a:sym typeface="Lato"/>
              </a:rPr>
              <a:t>Recognition of Printed Devanagari Text Using BLSTM Neural Network</a:t>
            </a:r>
            <a:r>
              <a:rPr lang="en">
                <a:latin typeface="Lato"/>
                <a:ea typeface="Lato"/>
                <a:cs typeface="Lato"/>
                <a:sym typeface="Lato"/>
              </a:rPr>
              <a:t>”, </a:t>
            </a:r>
            <a:r>
              <a:rPr lang="en">
                <a:latin typeface="Lato"/>
                <a:ea typeface="Lato"/>
                <a:cs typeface="Lato"/>
                <a:sym typeface="Lato"/>
              </a:rPr>
              <a:t>21st International Conference on Pattern Recognition (ICPR)</a:t>
            </a:r>
            <a:r>
              <a:rPr lang="en">
                <a:latin typeface="Lato"/>
                <a:ea typeface="Lato"/>
                <a:cs typeface="Lato"/>
                <a:sym typeface="Lato"/>
              </a:rPr>
              <a:t>, </a:t>
            </a:r>
            <a:r>
              <a:rPr lang="en">
                <a:latin typeface="Lato"/>
                <a:ea typeface="Lato"/>
                <a:cs typeface="Lato"/>
                <a:sym typeface="Lato"/>
              </a:rPr>
              <a:t>November 11-15, 2012. Tsukuba, Japan</a:t>
            </a:r>
            <a:r>
              <a:rPr lang="en">
                <a:latin typeface="Lato"/>
                <a:ea typeface="Lato"/>
                <a:cs typeface="Lato"/>
                <a:sym typeface="Lato"/>
              </a:rPr>
              <a:t>. </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[7] </a:t>
            </a:r>
            <a:r>
              <a:rPr lang="en">
                <a:highlight>
                  <a:srgbClr val="FFFFFF"/>
                </a:highlight>
                <a:latin typeface="Lato"/>
                <a:ea typeface="Lato"/>
                <a:cs typeface="Lato"/>
                <a:sym typeface="Lato"/>
              </a:rPr>
              <a:t>Sai Abhishikth Ayyadevara, P N V Sai Ram Teja, Bharath K P Rajesh Kumar M</a:t>
            </a:r>
            <a:r>
              <a:rPr lang="en">
                <a:highlight>
                  <a:srgbClr val="FFFFFF"/>
                </a:highlight>
                <a:latin typeface="Lato"/>
                <a:ea typeface="Lato"/>
                <a:cs typeface="Lato"/>
                <a:sym typeface="Lato"/>
              </a:rPr>
              <a:t>, “</a:t>
            </a:r>
            <a:r>
              <a:rPr lang="en">
                <a:highlight>
                  <a:srgbClr val="FFFFFF"/>
                </a:highlight>
                <a:latin typeface="Lato"/>
                <a:ea typeface="Lato"/>
                <a:cs typeface="Lato"/>
                <a:sym typeface="Lato"/>
              </a:rPr>
              <a:t>Handwritten Character Recognition Using Unique Feature Extraction Technique</a:t>
            </a:r>
            <a:r>
              <a:rPr lang="en">
                <a:highlight>
                  <a:srgbClr val="FFFFFF"/>
                </a:highlight>
                <a:latin typeface="Lato"/>
                <a:ea typeface="Lato"/>
                <a:cs typeface="Lato"/>
                <a:sym typeface="Lato"/>
              </a:rPr>
              <a:t>”, </a:t>
            </a:r>
            <a:r>
              <a:rPr lang="en">
                <a:highlight>
                  <a:srgbClr val="FFFFFF"/>
                </a:highlight>
                <a:latin typeface="Lato"/>
                <a:ea typeface="Lato"/>
                <a:cs typeface="Lato"/>
                <a:sym typeface="Lato"/>
              </a:rPr>
              <a:t>International Research Journal of Modernization in Engineering Technology and Science</a:t>
            </a:r>
            <a:r>
              <a:rPr lang="en">
                <a:highlight>
                  <a:srgbClr val="FFFFFF"/>
                </a:highlight>
                <a:latin typeface="Lato"/>
                <a:ea typeface="Lato"/>
                <a:cs typeface="Lato"/>
                <a:sym typeface="Lato"/>
              </a:rPr>
              <a:t>, Volume-3 Issue-10, Jan 2020.</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[8] Karen Kukich,  “System that automatically converts word into text”, ACM Computing Surveys, Vol. 24, No. 4, December 1992. </a:t>
            </a:r>
            <a:endParaRPr>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44" name="Google Shape;144;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rPr>
              <a:t>Introduction</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Literature Survey</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Proposed Solution</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Architecture</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References</a:t>
            </a:r>
            <a:endParaRPr sz="1600">
              <a:solidFill>
                <a:srgbClr val="FFFFFF"/>
              </a:solidFill>
            </a:endParaRPr>
          </a:p>
          <a:p>
            <a:pPr indent="0" lvl="0" marL="0" rtl="0" algn="l">
              <a:spcBef>
                <a:spcPts val="1600"/>
              </a:spcBef>
              <a:spcAft>
                <a:spcPts val="1600"/>
              </a:spcAft>
              <a:buNone/>
            </a:pPr>
            <a:r>
              <a:t/>
            </a:r>
            <a:endParaRPr sz="1800"/>
          </a:p>
        </p:txBody>
      </p:sp>
      <p:sp>
        <p:nvSpPr>
          <p:cNvPr id="145" name="Google Shape;145;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36"/>
          <p:cNvSpPr txBox="1"/>
          <p:nvPr/>
        </p:nvSpPr>
        <p:spPr>
          <a:xfrm>
            <a:off x="291325" y="542475"/>
            <a:ext cx="226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References</a:t>
            </a:r>
            <a:endParaRPr b="1" sz="3000">
              <a:latin typeface="Lato"/>
              <a:ea typeface="Lato"/>
              <a:cs typeface="Lato"/>
              <a:sym typeface="Lato"/>
            </a:endParaRPr>
          </a:p>
        </p:txBody>
      </p:sp>
      <p:sp>
        <p:nvSpPr>
          <p:cNvPr id="329" name="Google Shape;329;p36"/>
          <p:cNvSpPr txBox="1"/>
          <p:nvPr/>
        </p:nvSpPr>
        <p:spPr>
          <a:xfrm>
            <a:off x="452075" y="1275825"/>
            <a:ext cx="82275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a:t>
            </a:r>
            <a:r>
              <a:rPr lang="en">
                <a:latin typeface="Lato"/>
                <a:ea typeface="Lato"/>
                <a:cs typeface="Lato"/>
                <a:sym typeface="Lato"/>
              </a:rPr>
              <a:t>9</a:t>
            </a:r>
            <a:r>
              <a:rPr lang="en">
                <a:latin typeface="Lato"/>
                <a:ea typeface="Lato"/>
                <a:cs typeface="Lato"/>
                <a:sym typeface="Lato"/>
              </a:rPr>
              <a:t>] Dr. PL Chithra, P Bhavani, P. , “A Study on Various Image Processing Techniques”, International Journal of Emerging Technology and Innovative Engineering </a:t>
            </a:r>
            <a:r>
              <a:rPr lang="en">
                <a:latin typeface="Lato"/>
                <a:ea typeface="Lato"/>
                <a:cs typeface="Lato"/>
                <a:sym typeface="Lato"/>
              </a:rPr>
              <a:t>(ISSN (print): 2394 – 6598) </a:t>
            </a:r>
            <a:r>
              <a:rPr lang="en">
                <a:latin typeface="Lato"/>
                <a:ea typeface="Lato"/>
                <a:cs typeface="Lato"/>
                <a:sym typeface="Lato"/>
              </a:rPr>
              <a:t>Volume 5, Issue 5, May 2019. </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a:t>
            </a:r>
            <a:r>
              <a:rPr lang="en">
                <a:latin typeface="Lato"/>
                <a:ea typeface="Lato"/>
                <a:cs typeface="Lato"/>
                <a:sym typeface="Lato"/>
              </a:rPr>
              <a:t>10</a:t>
            </a:r>
            <a:r>
              <a:rPr lang="en">
                <a:latin typeface="Lato"/>
                <a:ea typeface="Lato"/>
                <a:cs typeface="Lato"/>
                <a:sym typeface="Lato"/>
              </a:rPr>
              <a:t>] </a:t>
            </a:r>
            <a:r>
              <a:rPr lang="en">
                <a:highlight>
                  <a:srgbClr val="FFFFFF"/>
                </a:highlight>
                <a:latin typeface="Lato"/>
                <a:ea typeface="Lato"/>
                <a:cs typeface="Lato"/>
                <a:sym typeface="Lato"/>
              </a:rPr>
              <a:t>Bhaskar, L., &amp; Ranjith, R. , “Robust Text Extraction in Images for Personal Event Planner”,. 2020 11th International Conference on Computing, Communication and Networking Technologies (ICCCNT) July 1-3, 2020, IIT-Kharagpur, Kharagpur, India.</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a:t>
            </a:r>
            <a:r>
              <a:rPr lang="en">
                <a:highlight>
                  <a:srgbClr val="FFFFFF"/>
                </a:highlight>
                <a:latin typeface="Lato"/>
                <a:ea typeface="Lato"/>
                <a:cs typeface="Lato"/>
                <a:sym typeface="Lato"/>
              </a:rPr>
              <a:t>11</a:t>
            </a:r>
            <a:r>
              <a:rPr lang="en">
                <a:highlight>
                  <a:srgbClr val="FFFFFF"/>
                </a:highlight>
                <a:latin typeface="Lato"/>
                <a:ea typeface="Lato"/>
                <a:cs typeface="Lato"/>
                <a:sym typeface="Lato"/>
              </a:rPr>
              <a:t>] M.S. Akopyan, O.V. Belyaeva, T.P. Plechov and D.Y. Turdakov, “Text recognition on images from social media”, Ivannikov Memorial Workshop (IVMEM), </a:t>
            </a:r>
            <a:r>
              <a:rPr lang="en">
                <a:highlight>
                  <a:srgbClr val="FFFFFF"/>
                </a:highlight>
                <a:latin typeface="Lato"/>
                <a:ea typeface="Lato"/>
                <a:cs typeface="Lato"/>
                <a:sym typeface="Lato"/>
              </a:rPr>
              <a:t>2019.</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chemeClr val="lt1"/>
                </a:highlight>
                <a:latin typeface="Lato"/>
                <a:ea typeface="Lato"/>
                <a:cs typeface="Lato"/>
                <a:sym typeface="Lato"/>
              </a:rPr>
              <a:t>[12] Anupriya Shrivastava, Amudha J., Deepa Gupta, Kshitij Sharma, “Deep Learning Model for Text Recognition in Images”, 10th ICCCNT 2019 July 6-8, 2019, IIT - Kanpur, Kanpur, India.</a:t>
            </a:r>
            <a:endParaRPr>
              <a:highlight>
                <a:srgbClr val="FFFFFF"/>
              </a:highlight>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37"/>
          <p:cNvSpPr txBox="1"/>
          <p:nvPr/>
        </p:nvSpPr>
        <p:spPr>
          <a:xfrm>
            <a:off x="291325" y="542475"/>
            <a:ext cx="226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References</a:t>
            </a:r>
            <a:endParaRPr b="1" sz="3000">
              <a:latin typeface="Lato"/>
              <a:ea typeface="Lato"/>
              <a:cs typeface="Lato"/>
              <a:sym typeface="Lato"/>
            </a:endParaRPr>
          </a:p>
        </p:txBody>
      </p:sp>
      <p:sp>
        <p:nvSpPr>
          <p:cNvPr id="336" name="Google Shape;336;p37"/>
          <p:cNvSpPr txBox="1"/>
          <p:nvPr/>
        </p:nvSpPr>
        <p:spPr>
          <a:xfrm>
            <a:off x="452075" y="1275825"/>
            <a:ext cx="8227500" cy="341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highlight>
                  <a:srgbClr val="FFFFFF"/>
                </a:highlight>
                <a:latin typeface="Lato"/>
                <a:ea typeface="Lato"/>
                <a:cs typeface="Lato"/>
                <a:sym typeface="Lato"/>
              </a:rPr>
              <a:t>[13] Brijeshkumar Y. Panchal and Gaurang Chauhan, “Design and implementation of android application to extract text from images by using tesseract for English and Hindi”, 3rd International Scientific Conference of Engineering Sciences and Advances Technologies (IICESAT), </a:t>
            </a:r>
            <a:r>
              <a:rPr lang="en">
                <a:highlight>
                  <a:srgbClr val="FFFFFF"/>
                </a:highlight>
                <a:latin typeface="Lato"/>
                <a:ea typeface="Lato"/>
                <a:cs typeface="Lato"/>
                <a:sym typeface="Lato"/>
              </a:rPr>
              <a:t>Journal of Physics: Conference Series, Volume 1973, </a:t>
            </a:r>
            <a:r>
              <a:rPr lang="en">
                <a:highlight>
                  <a:srgbClr val="FFFFFF"/>
                </a:highlight>
                <a:latin typeface="Lato"/>
                <a:ea typeface="Lato"/>
                <a:cs typeface="Lato"/>
                <a:sym typeface="Lato"/>
              </a:rPr>
              <a:t>4-5 June, 2021.</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[14]  K. Gaurav and Bhatia P. K., “Analytical Review of Preprocessing Techniques for Offline Handwritten Character Recognition”, 2nd International Conference on Emerging Trends in Engineering &amp; Management, ICETEM, 2013.</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[15] Salvador España-Boquera, Maria J. C. B., Jorge G. M. and Francisco Z. M., “Improving Offline Handwritten Text Recognition with Hybrid HMM/ANN Models”, IEEE Transactions on Pattern Analysis and Machine Intelligence, Vol. 33, No. 4, April 2011.</a:t>
            </a:r>
            <a:endParaRPr>
              <a:highlight>
                <a:srgbClr val="FFFFFF"/>
              </a:highlight>
              <a:latin typeface="Lato"/>
              <a:ea typeface="Lato"/>
              <a:cs typeface="Lato"/>
              <a:sym typeface="Lato"/>
            </a:endParaRPr>
          </a:p>
          <a:p>
            <a:pPr indent="0" lvl="0" marL="0" rtl="0" algn="just">
              <a:spcBef>
                <a:spcPts val="0"/>
              </a:spcBef>
              <a:spcAft>
                <a:spcPts val="0"/>
              </a:spcAft>
              <a:buNone/>
            </a:pPr>
            <a:r>
              <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[16] </a:t>
            </a:r>
            <a:r>
              <a:rPr lang="en">
                <a:latin typeface="Lato"/>
                <a:ea typeface="Lato"/>
                <a:cs typeface="Lato"/>
                <a:sym typeface="Lato"/>
              </a:rPr>
              <a:t>Yang Zhang, Hao Zhang, HaoranLi, “Event Info Extraction from Flyers”, 2021.</a:t>
            </a:r>
            <a:endParaRPr>
              <a:highlight>
                <a:srgbClr val="FFFFFF"/>
              </a:highlight>
              <a:latin typeface="Lato"/>
              <a:ea typeface="Lato"/>
              <a:cs typeface="Lato"/>
              <a:sym typeface="Lato"/>
            </a:endParaRPr>
          </a:p>
          <a:p>
            <a:pPr indent="0" lvl="0" marL="0" rtl="0" algn="just">
              <a:spcBef>
                <a:spcPts val="0"/>
              </a:spcBef>
              <a:spcAft>
                <a:spcPts val="0"/>
              </a:spcAft>
              <a:buNone/>
            </a:pPr>
            <a:r>
              <a:rPr lang="en">
                <a:highlight>
                  <a:srgbClr val="FFFFFF"/>
                </a:highlight>
                <a:latin typeface="Lato"/>
                <a:ea typeface="Lato"/>
                <a:cs typeface="Lato"/>
                <a:sym typeface="Lato"/>
              </a:rPr>
              <a:t> </a:t>
            </a:r>
            <a:endParaRPr>
              <a:highlight>
                <a:srgbClr val="FFFFFF"/>
              </a:highlight>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0" name="Shape 340"/>
        <p:cNvGrpSpPr/>
        <p:nvPr/>
      </p:nvGrpSpPr>
      <p:grpSpPr>
        <a:xfrm>
          <a:off x="0" y="0"/>
          <a:ext cx="0" cy="0"/>
          <a:chOff x="0" y="0"/>
          <a:chExt cx="0" cy="0"/>
        </a:xfrm>
      </p:grpSpPr>
      <p:sp>
        <p:nvSpPr>
          <p:cNvPr id="341" name="Google Shape;341;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38"/>
          <p:cNvSpPr txBox="1"/>
          <p:nvPr/>
        </p:nvSpPr>
        <p:spPr>
          <a:xfrm>
            <a:off x="421500" y="2248500"/>
            <a:ext cx="8301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aleway"/>
                <a:ea typeface="Raleway"/>
                <a:cs typeface="Raleway"/>
                <a:sym typeface="Raleway"/>
              </a:rPr>
              <a:t>Thank you </a:t>
            </a:r>
            <a:endParaRPr b="1" sz="3000">
              <a:solidFill>
                <a:schemeClr val="lt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pic>
        <p:nvPicPr>
          <p:cNvPr id="150" name="Google Shape;150;p19"/>
          <p:cNvPicPr preferRelativeResize="0"/>
          <p:nvPr/>
        </p:nvPicPr>
        <p:blipFill>
          <a:blip r:embed="rId3">
            <a:alphaModFix/>
          </a:blip>
          <a:stretch>
            <a:fillRect/>
          </a:stretch>
        </p:blipFill>
        <p:spPr>
          <a:xfrm>
            <a:off x="783125" y="452075"/>
            <a:ext cx="2999200" cy="1543400"/>
          </a:xfrm>
          <a:prstGeom prst="rect">
            <a:avLst/>
          </a:prstGeom>
          <a:noFill/>
          <a:ln>
            <a:noFill/>
          </a:ln>
        </p:spPr>
      </p:pic>
      <p:sp>
        <p:nvSpPr>
          <p:cNvPr id="151" name="Google Shape;15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19"/>
          <p:cNvPicPr preferRelativeResize="0"/>
          <p:nvPr/>
        </p:nvPicPr>
        <p:blipFill>
          <a:blip r:embed="rId4">
            <a:alphaModFix/>
          </a:blip>
          <a:stretch>
            <a:fillRect/>
          </a:stretch>
        </p:blipFill>
        <p:spPr>
          <a:xfrm>
            <a:off x="354175" y="196975"/>
            <a:ext cx="3428150" cy="2285398"/>
          </a:xfrm>
          <a:prstGeom prst="rect">
            <a:avLst/>
          </a:prstGeom>
          <a:noFill/>
          <a:ln>
            <a:noFill/>
          </a:ln>
        </p:spPr>
      </p:pic>
      <p:pic>
        <p:nvPicPr>
          <p:cNvPr id="153" name="Google Shape;153;p19"/>
          <p:cNvPicPr preferRelativeResize="0"/>
          <p:nvPr/>
        </p:nvPicPr>
        <p:blipFill rotWithShape="1">
          <a:blip r:embed="rId5">
            <a:alphaModFix/>
          </a:blip>
          <a:srcRect b="3797" l="0" r="0" t="3797"/>
          <a:stretch/>
        </p:blipFill>
        <p:spPr>
          <a:xfrm>
            <a:off x="4688175" y="2482375"/>
            <a:ext cx="1765175" cy="2356900"/>
          </a:xfrm>
          <a:prstGeom prst="rect">
            <a:avLst/>
          </a:prstGeom>
          <a:noFill/>
          <a:ln>
            <a:noFill/>
          </a:ln>
        </p:spPr>
      </p:pic>
      <p:pic>
        <p:nvPicPr>
          <p:cNvPr id="154" name="Google Shape;154;p19"/>
          <p:cNvPicPr preferRelativeResize="0"/>
          <p:nvPr/>
        </p:nvPicPr>
        <p:blipFill rotWithShape="1">
          <a:blip r:embed="rId6">
            <a:alphaModFix/>
          </a:blip>
          <a:srcRect b="0" l="0" r="0" t="12671"/>
          <a:stretch/>
        </p:blipFill>
        <p:spPr>
          <a:xfrm>
            <a:off x="6815325" y="2482376"/>
            <a:ext cx="1765175" cy="23601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8" name="Shape 158"/>
        <p:cNvGrpSpPr/>
        <p:nvPr/>
      </p:nvGrpSpPr>
      <p:grpSpPr>
        <a:xfrm>
          <a:off x="0" y="0"/>
          <a:ext cx="0" cy="0"/>
          <a:chOff x="0" y="0"/>
          <a:chExt cx="0" cy="0"/>
        </a:xfrm>
      </p:grpSpPr>
      <p:sp>
        <p:nvSpPr>
          <p:cNvPr id="159" name="Google Shape;159;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20"/>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aleway"/>
                <a:ea typeface="Raleway"/>
                <a:cs typeface="Raleway"/>
                <a:sym typeface="Raleway"/>
              </a:rPr>
              <a:t>Literature Review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 name="Shape 164"/>
        <p:cNvGrpSpPr/>
        <p:nvPr/>
      </p:nvGrpSpPr>
      <p:grpSpPr>
        <a:xfrm>
          <a:off x="0" y="0"/>
          <a:ext cx="0" cy="0"/>
          <a:chOff x="0" y="0"/>
          <a:chExt cx="0" cy="0"/>
        </a:xfrm>
      </p:grpSpPr>
      <p:sp>
        <p:nvSpPr>
          <p:cNvPr id="165" name="Google Shape;165;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1"/>
          <p:cNvSpPr txBox="1"/>
          <p:nvPr>
            <p:ph type="title"/>
          </p:nvPr>
        </p:nvSpPr>
        <p:spPr>
          <a:xfrm>
            <a:off x="3137875" y="441900"/>
            <a:ext cx="5569200" cy="10377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Yang Zhang and Hao Zhang HaoranLi [1] described in their paper, an information extraction pipeline used for event flyers. The paper lists several situations where a raw image could cause inaccurate results. </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The image preprocessing methods included were edge detection, geometric correction(transformation), and Binarization.</a:t>
            </a:r>
            <a:endParaRPr b="0" sz="1600">
              <a:latin typeface="Lato"/>
              <a:ea typeface="Lato"/>
              <a:cs typeface="Lato"/>
              <a:sym typeface="Lato"/>
            </a:endParaRPr>
          </a:p>
        </p:txBody>
      </p:sp>
      <p:sp>
        <p:nvSpPr>
          <p:cNvPr id="167" name="Google Shape;167;p21"/>
          <p:cNvSpPr txBox="1"/>
          <p:nvPr>
            <p:ph type="title"/>
          </p:nvPr>
        </p:nvSpPr>
        <p:spPr>
          <a:xfrm>
            <a:off x="344100" y="2888300"/>
            <a:ext cx="5569200" cy="21459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Rishabh Mittal and Anchal Garg [2] introduced and explained the concept of OCR and the process of extraction.</a:t>
            </a:r>
            <a:endParaRPr b="0" sz="1600">
              <a:latin typeface="Lato"/>
              <a:ea typeface="Lato"/>
              <a:cs typeface="Lato"/>
              <a:sym typeface="Lato"/>
            </a:endParaRPr>
          </a:p>
          <a:p>
            <a:pPr indent="-330200" lvl="0" marL="457200" rtl="0" algn="just">
              <a:spcBef>
                <a:spcPts val="1000"/>
              </a:spcBef>
              <a:spcAft>
                <a:spcPts val="0"/>
              </a:spcAft>
              <a:buSzPts val="1600"/>
              <a:buFont typeface="Lato"/>
              <a:buChar char="●"/>
            </a:pPr>
            <a:r>
              <a:rPr b="0" lang="en" sz="1600">
                <a:latin typeface="Lato"/>
                <a:ea typeface="Lato"/>
                <a:cs typeface="Lato"/>
                <a:sym typeface="Lato"/>
              </a:rPr>
              <a:t>The paper reveals that the modern ocr system’s preprocessing pipeline is restricted to spatial image filtering, thresholding, noise-removal and skew detection/correction.</a:t>
            </a:r>
            <a:endParaRPr b="0" sz="1600">
              <a:latin typeface="Lato"/>
              <a:ea typeface="Lato"/>
              <a:cs typeface="Lato"/>
              <a:sym typeface="Lato"/>
            </a:endParaRPr>
          </a:p>
        </p:txBody>
      </p:sp>
      <p:pic>
        <p:nvPicPr>
          <p:cNvPr id="168" name="Google Shape;168;p21"/>
          <p:cNvPicPr preferRelativeResize="0"/>
          <p:nvPr/>
        </p:nvPicPr>
        <p:blipFill>
          <a:blip r:embed="rId3">
            <a:alphaModFix/>
          </a:blip>
          <a:stretch>
            <a:fillRect/>
          </a:stretch>
        </p:blipFill>
        <p:spPr>
          <a:xfrm>
            <a:off x="344100" y="541200"/>
            <a:ext cx="2793774" cy="1813241"/>
          </a:xfrm>
          <a:prstGeom prst="rect">
            <a:avLst/>
          </a:prstGeom>
          <a:noFill/>
          <a:ln>
            <a:noFill/>
          </a:ln>
        </p:spPr>
      </p:pic>
      <p:pic>
        <p:nvPicPr>
          <p:cNvPr id="169" name="Google Shape;169;p21"/>
          <p:cNvPicPr preferRelativeResize="0"/>
          <p:nvPr/>
        </p:nvPicPr>
        <p:blipFill rotWithShape="1">
          <a:blip r:embed="rId4">
            <a:alphaModFix/>
          </a:blip>
          <a:srcRect b="24330" l="1769" r="2076" t="17056"/>
          <a:stretch/>
        </p:blipFill>
        <p:spPr>
          <a:xfrm>
            <a:off x="6167350" y="3038450"/>
            <a:ext cx="2539725" cy="145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p22"/>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Sanjeev Kumar, Mahika Sharma, Kritika Handa, Rishika Jaiswal [3] proposed an algorithm to improve ocr accuracy with advanced image preprocessing using machine learning.</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Their focus was to reduce the noise of the image which has helped to eliminate biggest obstacle of the Tesseract - computation time of reading images with the highest character dimensions above 20 pixels.</a:t>
            </a:r>
            <a:endParaRPr b="0" sz="1600">
              <a:latin typeface="Lato"/>
              <a:ea typeface="Lato"/>
              <a:cs typeface="Lato"/>
              <a:sym typeface="Lato"/>
            </a:endParaRPr>
          </a:p>
        </p:txBody>
      </p:sp>
      <p:sp>
        <p:nvSpPr>
          <p:cNvPr id="175" name="Google Shape;175;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2"/>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Dan Sporici, Elena Cușnir and Costin-Anton Boiangiu [4] underlined Tesseract 4.0 flaws, highly related to the segmentation procedure and proposed an adaptive image preprocessing step guided by a reinforcement learning model.</a:t>
            </a:r>
            <a:endParaRPr b="0" sz="1600">
              <a:latin typeface="Lato"/>
              <a:ea typeface="Lato"/>
              <a:cs typeface="Lato"/>
              <a:sym typeface="Lato"/>
            </a:endParaRPr>
          </a:p>
          <a:p>
            <a:pPr indent="-330200" lvl="0" marL="457200" rtl="0" algn="just">
              <a:spcBef>
                <a:spcPts val="1000"/>
              </a:spcBef>
              <a:spcAft>
                <a:spcPts val="0"/>
              </a:spcAft>
              <a:buSzPts val="1600"/>
              <a:buFont typeface="Lato"/>
              <a:buChar char="●"/>
            </a:pPr>
            <a:r>
              <a:rPr b="0" lang="en" sz="1600">
                <a:latin typeface="Lato"/>
                <a:ea typeface="Lato"/>
                <a:cs typeface="Lato"/>
                <a:sym typeface="Lato"/>
              </a:rPr>
              <a:t>T</a:t>
            </a:r>
            <a:r>
              <a:rPr b="0" lang="en" sz="1600">
                <a:latin typeface="Lato"/>
                <a:ea typeface="Lato"/>
                <a:cs typeface="Lato"/>
                <a:sym typeface="Lato"/>
              </a:rPr>
              <a:t>he algorithm can get stuck on kernel configurations which will provide inferior results if not enough exploration is performed.</a:t>
            </a:r>
            <a:endParaRPr b="0" sz="1600">
              <a:latin typeface="Lato"/>
              <a:ea typeface="Lato"/>
              <a:cs typeface="Lato"/>
              <a:sym typeface="Lato"/>
            </a:endParaRPr>
          </a:p>
        </p:txBody>
      </p:sp>
      <p:pic>
        <p:nvPicPr>
          <p:cNvPr id="177" name="Google Shape;177;p22"/>
          <p:cNvPicPr preferRelativeResize="0"/>
          <p:nvPr/>
        </p:nvPicPr>
        <p:blipFill>
          <a:blip r:embed="rId3">
            <a:alphaModFix/>
          </a:blip>
          <a:stretch>
            <a:fillRect/>
          </a:stretch>
        </p:blipFill>
        <p:spPr>
          <a:xfrm>
            <a:off x="453325" y="610700"/>
            <a:ext cx="2572365" cy="1961050"/>
          </a:xfrm>
          <a:prstGeom prst="rect">
            <a:avLst/>
          </a:prstGeom>
          <a:noFill/>
          <a:ln>
            <a:noFill/>
          </a:ln>
        </p:spPr>
      </p:pic>
      <p:sp>
        <p:nvSpPr>
          <p:cNvPr id="178" name="Google Shape;178;p22"/>
          <p:cNvSpPr txBox="1"/>
          <p:nvPr/>
        </p:nvSpPr>
        <p:spPr>
          <a:xfrm>
            <a:off x="6067725" y="3033850"/>
            <a:ext cx="19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9" name="Google Shape;179;p22"/>
          <p:cNvSpPr/>
          <p:nvPr/>
        </p:nvSpPr>
        <p:spPr>
          <a:xfrm>
            <a:off x="6037575" y="3174500"/>
            <a:ext cx="2793900" cy="144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2"/>
          <p:cNvPicPr preferRelativeResize="0"/>
          <p:nvPr/>
        </p:nvPicPr>
        <p:blipFill>
          <a:blip r:embed="rId4">
            <a:alphaModFix/>
          </a:blip>
          <a:stretch>
            <a:fillRect/>
          </a:stretch>
        </p:blipFill>
        <p:spPr>
          <a:xfrm>
            <a:off x="6087125" y="3295150"/>
            <a:ext cx="2694800" cy="119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6" name="Google Shape;186;p23"/>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Sahana K Adyanthaya put forward a paper [5] that presents the various steps taken to recognise text from images and highlights that the noise present in an image has a major role to play in successful text recognition.</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It also mentions that Gaussian filter and mean filter can be used for noise removal, normalization should be done to ensure uniformity followed by binarization to convert the gray image into a binary image.</a:t>
            </a:r>
            <a:endParaRPr b="0" sz="1600">
              <a:latin typeface="Lato"/>
              <a:ea typeface="Lato"/>
              <a:cs typeface="Lato"/>
              <a:sym typeface="Lato"/>
            </a:endParaRPr>
          </a:p>
        </p:txBody>
      </p:sp>
      <p:sp>
        <p:nvSpPr>
          <p:cNvPr id="187" name="Google Shape;187;p23"/>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Naveen Sankaran and C.V Jawahar [6] proposed a neural network-based framework that operates based on BLSTM-Bidirectional Long Short-Term Memory that allows OCR to work at the word level.</a:t>
            </a:r>
            <a:endParaRPr b="0" sz="1600">
              <a:latin typeface="Lato"/>
              <a:ea typeface="Lato"/>
              <a:cs typeface="Lato"/>
              <a:sym typeface="Lato"/>
            </a:endParaRPr>
          </a:p>
          <a:p>
            <a:pPr indent="-330200" lvl="0" marL="457200" rtl="0" algn="just">
              <a:spcBef>
                <a:spcPts val="1000"/>
              </a:spcBef>
              <a:spcAft>
                <a:spcPts val="0"/>
              </a:spcAft>
              <a:buSzPts val="1600"/>
              <a:buFont typeface="Lato"/>
              <a:buChar char="●"/>
            </a:pPr>
            <a:r>
              <a:rPr b="0" lang="en" sz="1600">
                <a:latin typeface="Lato"/>
                <a:ea typeface="Lato"/>
                <a:cs typeface="Lato"/>
                <a:sym typeface="Lato"/>
              </a:rPr>
              <a:t>It uses a method that does not require segmentation, that is one amongst the foremost common reasons for the error.</a:t>
            </a:r>
            <a:endParaRPr b="0" sz="1600">
              <a:latin typeface="Lato"/>
              <a:ea typeface="Lato"/>
              <a:cs typeface="Lato"/>
              <a:sym typeface="Lato"/>
            </a:endParaRPr>
          </a:p>
        </p:txBody>
      </p:sp>
      <p:pic>
        <p:nvPicPr>
          <p:cNvPr id="188" name="Google Shape;188;p23"/>
          <p:cNvPicPr preferRelativeResize="0"/>
          <p:nvPr/>
        </p:nvPicPr>
        <p:blipFill rotWithShape="1">
          <a:blip r:embed="rId3">
            <a:alphaModFix/>
          </a:blip>
          <a:srcRect b="37696" l="25268" r="26829" t="26170"/>
          <a:stretch/>
        </p:blipFill>
        <p:spPr>
          <a:xfrm>
            <a:off x="344100" y="613250"/>
            <a:ext cx="2793773" cy="1816088"/>
          </a:xfrm>
          <a:prstGeom prst="rect">
            <a:avLst/>
          </a:prstGeom>
          <a:noFill/>
          <a:ln>
            <a:noFill/>
          </a:ln>
        </p:spPr>
      </p:pic>
      <p:pic>
        <p:nvPicPr>
          <p:cNvPr id="189" name="Google Shape;189;p23"/>
          <p:cNvPicPr preferRelativeResize="0"/>
          <p:nvPr/>
        </p:nvPicPr>
        <p:blipFill rotWithShape="1">
          <a:blip r:embed="rId4">
            <a:alphaModFix/>
          </a:blip>
          <a:srcRect b="41635" l="28875" r="49701" t="44692"/>
          <a:stretch/>
        </p:blipFill>
        <p:spPr>
          <a:xfrm>
            <a:off x="5992475" y="3053950"/>
            <a:ext cx="2714602" cy="139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24"/>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Sai Abhishikth Ayyadevara, P N V Sai Ram Teja, Rajesh Kumar M [7], deals with two different machine learning techniques.</a:t>
            </a:r>
            <a:endParaRPr b="0" sz="1600">
              <a:latin typeface="Lato"/>
              <a:ea typeface="Lato"/>
              <a:cs typeface="Lato"/>
              <a:sym typeface="Lato"/>
            </a:endParaRPr>
          </a:p>
          <a:p>
            <a:pPr indent="-330200" lvl="0" marL="457200" rtl="0" algn="just">
              <a:spcBef>
                <a:spcPts val="1000"/>
              </a:spcBef>
              <a:spcAft>
                <a:spcPts val="0"/>
              </a:spcAft>
              <a:buSzPts val="1600"/>
              <a:buFont typeface="Lato"/>
              <a:buChar char="●"/>
            </a:pPr>
            <a:r>
              <a:rPr b="0" lang="en" sz="1600">
                <a:latin typeface="Lato"/>
                <a:ea typeface="Lato"/>
                <a:cs typeface="Lato"/>
                <a:sym typeface="Lato"/>
              </a:rPr>
              <a:t>The second includes the analysis of the performance of different neural networks for geometric and gradient feature technique. </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They concluded that CNN is most efficiently absorbed through the Levenberg-Marquardt algorithm.</a:t>
            </a:r>
            <a:endParaRPr b="0" sz="1600">
              <a:latin typeface="Lato"/>
              <a:ea typeface="Lato"/>
              <a:cs typeface="Lato"/>
              <a:sym typeface="Lato"/>
            </a:endParaRPr>
          </a:p>
        </p:txBody>
      </p:sp>
      <p:sp>
        <p:nvSpPr>
          <p:cNvPr id="196" name="Google Shape;196;p24"/>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30200" lvl="0" marL="457200" rtl="0" algn="just">
              <a:spcBef>
                <a:spcPts val="1000"/>
              </a:spcBef>
              <a:spcAft>
                <a:spcPts val="0"/>
              </a:spcAft>
              <a:buSzPts val="1600"/>
              <a:buFont typeface="Lato"/>
              <a:buChar char="●"/>
            </a:pPr>
            <a:r>
              <a:rPr b="0" lang="en" sz="1600">
                <a:latin typeface="Lato"/>
                <a:ea typeface="Lato"/>
                <a:cs typeface="Lato"/>
                <a:sym typeface="Lato"/>
              </a:rPr>
              <a:t>Kukich[1] suggested using a n-gram dictionary or method based on the errors and returning the possible word to the dictionary using mathematical steps. </a:t>
            </a:r>
            <a:endParaRPr b="0" sz="1600">
              <a:latin typeface="Lato"/>
              <a:ea typeface="Lato"/>
              <a:cs typeface="Lato"/>
              <a:sym typeface="Lato"/>
            </a:endParaRPr>
          </a:p>
          <a:p>
            <a:pPr indent="-330200" lvl="0" marL="457200" rtl="0" algn="just">
              <a:spcBef>
                <a:spcPts val="0"/>
              </a:spcBef>
              <a:spcAft>
                <a:spcPts val="0"/>
              </a:spcAft>
              <a:buSzPts val="1600"/>
              <a:buFont typeface="Lato"/>
              <a:buChar char="●"/>
            </a:pPr>
            <a:r>
              <a:rPr b="0" lang="en" sz="1600">
                <a:latin typeface="Lato"/>
                <a:ea typeface="Lato"/>
                <a:cs typeface="Lato"/>
                <a:sym typeface="Lato"/>
              </a:rPr>
              <a:t>These methods may reduce the total number of OCR errors in standard language names, but it is possible that the words may be correctly identified that are not in the dictionary of geographical names.</a:t>
            </a:r>
            <a:endParaRPr b="0" sz="1600">
              <a:latin typeface="Lato"/>
              <a:ea typeface="Lato"/>
              <a:cs typeface="Lato"/>
              <a:sym typeface="Lato"/>
            </a:endParaRPr>
          </a:p>
        </p:txBody>
      </p:sp>
      <p:pic>
        <p:nvPicPr>
          <p:cNvPr id="197" name="Google Shape;197;p24"/>
          <p:cNvPicPr preferRelativeResize="0"/>
          <p:nvPr/>
        </p:nvPicPr>
        <p:blipFill>
          <a:blip r:embed="rId3">
            <a:alphaModFix/>
          </a:blip>
          <a:stretch>
            <a:fillRect/>
          </a:stretch>
        </p:blipFill>
        <p:spPr>
          <a:xfrm>
            <a:off x="344100" y="626425"/>
            <a:ext cx="2793775" cy="1945325"/>
          </a:xfrm>
          <a:prstGeom prst="rect">
            <a:avLst/>
          </a:prstGeom>
          <a:noFill/>
          <a:ln>
            <a:noFill/>
          </a:ln>
        </p:spPr>
      </p:pic>
      <p:pic>
        <p:nvPicPr>
          <p:cNvPr id="198" name="Google Shape;198;p24"/>
          <p:cNvPicPr preferRelativeResize="0"/>
          <p:nvPr/>
        </p:nvPicPr>
        <p:blipFill rotWithShape="1">
          <a:blip r:embed="rId4">
            <a:alphaModFix/>
          </a:blip>
          <a:srcRect b="49998" l="38453" r="17493" t="20117"/>
          <a:stretch/>
        </p:blipFill>
        <p:spPr>
          <a:xfrm>
            <a:off x="5997400" y="3171475"/>
            <a:ext cx="2538898" cy="1630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 name="Shape 202"/>
        <p:cNvGrpSpPr/>
        <p:nvPr/>
      </p:nvGrpSpPr>
      <p:grpSpPr>
        <a:xfrm>
          <a:off x="0" y="0"/>
          <a:ext cx="0" cy="0"/>
          <a:chOff x="0" y="0"/>
          <a:chExt cx="0" cy="0"/>
        </a:xfrm>
      </p:grpSpPr>
      <p:sp>
        <p:nvSpPr>
          <p:cNvPr id="203" name="Google Shape;20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5"/>
          <p:cNvSpPr txBox="1"/>
          <p:nvPr>
            <p:ph type="title"/>
          </p:nvPr>
        </p:nvSpPr>
        <p:spPr>
          <a:xfrm>
            <a:off x="3137875" y="44190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Dr. PL Chitra, and P Bhavani [9], in this paper have studied various images to remove unwanted noise and performed enhancement techniques</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Techniques such as contrast limited adaptive histogram equalization, Laplacian and Harr filtering, unsharp masking, sharpening, high boost filtering and color models were used to preprocess the images.</a:t>
            </a:r>
            <a:endParaRPr b="0" sz="1600">
              <a:latin typeface="Lato"/>
              <a:ea typeface="Lato"/>
              <a:cs typeface="Lato"/>
              <a:sym typeface="Lato"/>
            </a:endParaRPr>
          </a:p>
        </p:txBody>
      </p:sp>
      <p:sp>
        <p:nvSpPr>
          <p:cNvPr id="205" name="Google Shape;205;p25"/>
          <p:cNvSpPr txBox="1"/>
          <p:nvPr>
            <p:ph type="title"/>
          </p:nvPr>
        </p:nvSpPr>
        <p:spPr>
          <a:xfrm>
            <a:off x="344100" y="2878350"/>
            <a:ext cx="5569200" cy="17415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Lato"/>
              <a:buChar char="●"/>
            </a:pPr>
            <a:r>
              <a:rPr b="0" lang="en" sz="1600">
                <a:latin typeface="Lato"/>
                <a:ea typeface="Lato"/>
                <a:cs typeface="Lato"/>
                <a:sym typeface="Lato"/>
              </a:rPr>
              <a:t>Lavanya Bhaskar and R Ranjit [10] discuss an event planner for the brochure images, that implements text extraction by convolution followed by MSER feature extraction and Stroke width method.</a:t>
            </a:r>
            <a:endParaRPr b="0" sz="1600">
              <a:latin typeface="Lato"/>
              <a:ea typeface="Lato"/>
              <a:cs typeface="Lato"/>
              <a:sym typeface="Lato"/>
            </a:endParaRPr>
          </a:p>
          <a:p>
            <a:pPr indent="-330200" lvl="0" marL="457200" rtl="0" algn="just">
              <a:spcBef>
                <a:spcPts val="1000"/>
              </a:spcBef>
              <a:spcAft>
                <a:spcPts val="1000"/>
              </a:spcAft>
              <a:buSzPts val="1600"/>
              <a:buFont typeface="Lato"/>
              <a:buChar char="●"/>
            </a:pPr>
            <a:r>
              <a:rPr b="0" lang="en" sz="1600">
                <a:latin typeface="Lato"/>
                <a:ea typeface="Lato"/>
                <a:cs typeface="Lato"/>
                <a:sym typeface="Lato"/>
              </a:rPr>
              <a:t>The event planner then directly links the event text to the google calendar for scheduling the events.</a:t>
            </a:r>
            <a:endParaRPr b="0" sz="1600">
              <a:latin typeface="Lato"/>
              <a:ea typeface="Lato"/>
              <a:cs typeface="Lato"/>
              <a:sym typeface="Lato"/>
            </a:endParaRPr>
          </a:p>
        </p:txBody>
      </p:sp>
      <p:pic>
        <p:nvPicPr>
          <p:cNvPr id="206" name="Google Shape;206;p25"/>
          <p:cNvPicPr preferRelativeResize="0"/>
          <p:nvPr/>
        </p:nvPicPr>
        <p:blipFill>
          <a:blip r:embed="rId3">
            <a:alphaModFix/>
          </a:blip>
          <a:stretch>
            <a:fillRect/>
          </a:stretch>
        </p:blipFill>
        <p:spPr>
          <a:xfrm>
            <a:off x="344100" y="532187"/>
            <a:ext cx="2836326" cy="1560925"/>
          </a:xfrm>
          <a:prstGeom prst="rect">
            <a:avLst/>
          </a:prstGeom>
          <a:noFill/>
          <a:ln>
            <a:noFill/>
          </a:ln>
        </p:spPr>
      </p:pic>
      <p:pic>
        <p:nvPicPr>
          <p:cNvPr id="207" name="Google Shape;207;p25"/>
          <p:cNvPicPr preferRelativeResize="0"/>
          <p:nvPr/>
        </p:nvPicPr>
        <p:blipFill rotWithShape="1">
          <a:blip r:embed="rId4">
            <a:alphaModFix/>
          </a:blip>
          <a:srcRect b="71224" l="17186" r="24986" t="2484"/>
          <a:stretch/>
        </p:blipFill>
        <p:spPr>
          <a:xfrm>
            <a:off x="6026075" y="4029263"/>
            <a:ext cx="1340500" cy="605700"/>
          </a:xfrm>
          <a:prstGeom prst="rect">
            <a:avLst/>
          </a:prstGeom>
          <a:noFill/>
          <a:ln>
            <a:noFill/>
          </a:ln>
        </p:spPr>
      </p:pic>
      <p:pic>
        <p:nvPicPr>
          <p:cNvPr id="208" name="Google Shape;208;p25"/>
          <p:cNvPicPr preferRelativeResize="0"/>
          <p:nvPr/>
        </p:nvPicPr>
        <p:blipFill rotWithShape="1">
          <a:blip r:embed="rId4">
            <a:alphaModFix/>
          </a:blip>
          <a:srcRect b="13902" l="11622" r="30553" t="58513"/>
          <a:stretch/>
        </p:blipFill>
        <p:spPr>
          <a:xfrm>
            <a:off x="7366575" y="3999500"/>
            <a:ext cx="1340500" cy="635476"/>
          </a:xfrm>
          <a:prstGeom prst="rect">
            <a:avLst/>
          </a:prstGeom>
          <a:noFill/>
          <a:ln>
            <a:noFill/>
          </a:ln>
        </p:spPr>
      </p:pic>
      <p:pic>
        <p:nvPicPr>
          <p:cNvPr id="209" name="Google Shape;209;p25"/>
          <p:cNvPicPr preferRelativeResize="0"/>
          <p:nvPr/>
        </p:nvPicPr>
        <p:blipFill rotWithShape="1">
          <a:blip r:embed="rId5">
            <a:alphaModFix/>
          </a:blip>
          <a:srcRect b="0" l="0" r="0" t="12998"/>
          <a:stretch/>
        </p:blipFill>
        <p:spPr>
          <a:xfrm>
            <a:off x="6026150" y="3028637"/>
            <a:ext cx="2720650" cy="8559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